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0"/>
  </p:notesMasterIdLst>
  <p:sldIdLst>
    <p:sldId id="295" r:id="rId3"/>
    <p:sldId id="300" r:id="rId4"/>
    <p:sldId id="297" r:id="rId5"/>
    <p:sldId id="256" r:id="rId6"/>
    <p:sldId id="258" r:id="rId7"/>
    <p:sldId id="259" r:id="rId8"/>
    <p:sldId id="260" r:id="rId9"/>
    <p:sldId id="299"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98B66-FEA7-415A-B902-032527B8C226}" type="datetimeFigureOut">
              <a:rPr lang="fr-FR" smtClean="0"/>
              <a:t>14/08/2025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EFA13-C8C5-42CC-BD8D-A79A36FDAA3D}" type="slidenum">
              <a:rPr lang="fr-FR" smtClean="0"/>
              <a:t>‹N°›</a:t>
            </a:fld>
            <a:endParaRPr lang="fr-FR"/>
          </a:p>
        </p:txBody>
      </p:sp>
    </p:spTree>
    <p:extLst>
      <p:ext uri="{BB962C8B-B14F-4D97-AF65-F5344CB8AC3E}">
        <p14:creationId xmlns:p14="http://schemas.microsoft.com/office/powerpoint/2010/main" val="339617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3CF0BE7-5328-4998-8AFC-C5BE47F90CFF}" type="datetime1">
              <a:rPr lang="fr-FR" smtClean="0"/>
              <a:t>14/08/2025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259036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7A98984-E992-46F0-ADA2-B2D0DAA55586}" type="datetime1">
              <a:rPr lang="fr-FR" smtClean="0"/>
              <a:t>14/08/2025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101763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12AD0AB-CC18-4FAB-8EBA-F18705DB7D28}" type="datetime1">
              <a:rPr lang="fr-FR" smtClean="0"/>
              <a:t>14/08/2025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4121720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CF8C3-46E6-432F-A11C-8DF4C22B3372}"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767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2DF2A1-E328-41F5-86B6-7177B6837BEE}"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676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3A3BBA6-B54C-4979-9739-18054F5DA240}"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282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1171D0-281B-4F02-89D6-EE199A24F63D}"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4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D10D42-7AA6-4A68-90CF-B6DB0D9715F7}"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Espace réservé du pied de page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Espace réservé du numéro de diapositive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992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31D056A-1D85-4140-99B1-C16B69ADF677}"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Espace réservé du pied de page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568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6708C5-BC23-4537-AE23-6CB2ABED5511}"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Espace réservé du pied de page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670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5E2809-DCE8-4D61-A1D1-6CA02DF6367B}"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82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7C02816-4C36-42E8-9535-24027A48845C}" type="datetime1">
              <a:rPr lang="fr-FR" smtClean="0"/>
              <a:t>14/08/2025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3548111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70F7F9-08EC-48F4-B038-40098F39D73C}"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85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EDF557-72ED-49F2-9E68-13F4C94093CF}"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7882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B4AFD4-89D3-4F66-8278-6CA44E930BEC}"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33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79A9CE35-C1E4-4F03-93B0-2EBEB6CE9F20}" type="datetime1">
              <a:rPr lang="fr-FR" smtClean="0"/>
              <a:t>14/08/2025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280644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CB5B698-B2CB-4643-A9DE-CA5CDF51903D}" type="datetime1">
              <a:rPr lang="fr-FR" smtClean="0"/>
              <a:t>14/08/2025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3277290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9C8EB89-C9C0-453C-BCDD-BF73AD7124B9}" type="datetime1">
              <a:rPr lang="fr-FR" smtClean="0"/>
              <a:t>14/08/2025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152675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50B8776-2D95-4F35-9CA0-32AF562D2185}" type="datetime1">
              <a:rPr lang="fr-FR" smtClean="0"/>
              <a:t>14/08/2025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2244891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6A2C252-63BA-4A6C-95C9-E64BFFEA9D88}" type="datetime1">
              <a:rPr lang="fr-FR" smtClean="0"/>
              <a:t>14/08/2025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420753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F17F3D1-6346-48B6-8C05-DE2817111972}" type="datetime1">
              <a:rPr lang="fr-FR" smtClean="0"/>
              <a:t>14/08/2025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85413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52B26CE-5D0D-40A5-A147-C586D97A9D13}" type="datetime1">
              <a:rPr lang="fr-FR" smtClean="0"/>
              <a:t>14/08/2025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EB812CA-C57E-49FD-B874-0C4738ADB8F9}" type="slidenum">
              <a:rPr lang="fr-FR" smtClean="0"/>
              <a:t>‹N°›</a:t>
            </a:fld>
            <a:endParaRPr lang="fr-FR"/>
          </a:p>
        </p:txBody>
      </p:sp>
    </p:spTree>
    <p:extLst>
      <p:ext uri="{BB962C8B-B14F-4D97-AF65-F5344CB8AC3E}">
        <p14:creationId xmlns:p14="http://schemas.microsoft.com/office/powerpoint/2010/main" val="406221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7B693-3663-4B45-9A55-3CBC36DFCF4D}" type="datetime1">
              <a:rPr lang="fr-FR" smtClean="0"/>
              <a:t>14/08/2025</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812CA-C57E-49FD-B874-0C4738ADB8F9}" type="slidenum">
              <a:rPr lang="fr-FR" smtClean="0"/>
              <a:t>‹N°›</a:t>
            </a:fld>
            <a:endParaRPr lang="fr-FR"/>
          </a:p>
        </p:txBody>
      </p:sp>
    </p:spTree>
    <p:extLst>
      <p:ext uri="{BB962C8B-B14F-4D97-AF65-F5344CB8AC3E}">
        <p14:creationId xmlns:p14="http://schemas.microsoft.com/office/powerpoint/2010/main" val="2746125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1E10931-D606-45BE-89FB-6CD4E15E7033}" type="datetime1">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14/08/2025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58FF3DA-544F-4CB9-AA3C-5C31899788E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8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5"/>
          <p:cNvSpPr/>
          <p:nvPr/>
        </p:nvSpPr>
        <p:spPr>
          <a:xfrm>
            <a:off x="947918" y="1102729"/>
            <a:ext cx="10597535" cy="1991453"/>
          </a:xfrm>
          <a:prstGeom prst="roundRect">
            <a:avLst/>
          </a:prstGeom>
          <a:solidFill>
            <a:srgbClr val="FF33CC">
              <a:alpha val="49804"/>
            </a:srgbClr>
          </a:solidFill>
          <a:ln w="12700" cap="flat" cmpd="sng" algn="ctr">
            <a:solidFill>
              <a:srgbClr val="FF33CC"/>
            </a:solidFill>
            <a:prstDash val="solid"/>
            <a:miter lim="800000"/>
          </a:ln>
          <a:effectLst/>
          <a:scene3d>
            <a:camera prst="orthographicFront"/>
            <a:lightRig rig="threePt" dir="t"/>
          </a:scene3d>
          <a:sp3d>
            <a:bevelT w="152400" h="50800" prst="softRound"/>
          </a:sp3d>
        </p:spPr>
        <p:txBody>
          <a:bodyPr wrap="square" rtlCol="0" anchor="ctr">
            <a:noAutofit/>
          </a:bodyPr>
          <a:lstStyle/>
          <a:p>
            <a:pPr algn="ctr">
              <a:defRPr/>
            </a:pPr>
            <a:endPar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algn="ctr">
              <a:defRPr/>
            </a:pPr>
            <a:r>
              <a:rPr lang="en-US" sz="3200" b="1" i="1" dirty="0" smtClean="0">
                <a:solidFill>
                  <a:prstClr val="black"/>
                </a:solidFill>
                <a:latin typeface="Arial" panose="020B0604020202020204" pitchFamily="34" charset="0"/>
                <a:ea typeface="Times New Roman" panose="02020603050405020304" pitchFamily="18" charset="0"/>
                <a:cs typeface="Arial" panose="020B0604020202020204" pitchFamily="34" charset="0"/>
              </a:rPr>
              <a:t>Exploring </a:t>
            </a:r>
            <a:r>
              <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rPr>
              <a:t>Fishing Activity in Member Countries of the Sub-Regional Fisheries Commission </a:t>
            </a:r>
            <a:r>
              <a:rPr lang="en-US" sz="3200" b="1" i="1" dirty="0" smtClean="0">
                <a:solidFill>
                  <a:prstClr val="black"/>
                </a:solidFill>
                <a:latin typeface="Arial" panose="020B0604020202020204" pitchFamily="34" charset="0"/>
                <a:ea typeface="Times New Roman" panose="02020603050405020304" pitchFamily="18" charset="0"/>
                <a:cs typeface="Arial" panose="020B0604020202020204" pitchFamily="34" charset="0"/>
              </a:rPr>
              <a:t>(CSRP/SRFC</a:t>
            </a:r>
            <a:r>
              <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rPr>
              <a:t>) and the Fisheries Committee for the West Central Gulf of Guinea </a:t>
            </a:r>
            <a:r>
              <a:rPr lang="en-US" sz="3200" b="1" i="1" dirty="0" smtClean="0">
                <a:solidFill>
                  <a:prstClr val="black"/>
                </a:solidFill>
                <a:latin typeface="Arial" panose="020B0604020202020204" pitchFamily="34" charset="0"/>
                <a:ea typeface="Times New Roman" panose="02020603050405020304" pitchFamily="18" charset="0"/>
                <a:cs typeface="Arial" panose="020B0604020202020204" pitchFamily="34" charset="0"/>
              </a:rPr>
              <a:t>(CPCO/FCWC</a:t>
            </a:r>
            <a:r>
              <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198739" y="3192812"/>
            <a:ext cx="11665132"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Ndeye</a:t>
            </a:r>
            <a:r>
              <a:rPr kumimoji="0" lang="en-US" sz="3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Coumba</a:t>
            </a:r>
            <a:r>
              <a:rPr kumimoji="0" lang="en-US" sz="3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BOUSSO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Scientific </a:t>
            </a: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Researcher </a:t>
            </a:r>
            <a:r>
              <a:rPr kumimoji="0" lang="en-US" sz="3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(UCAD/ESP)</a:t>
            </a:r>
            <a:endPar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ZoneTexte 8"/>
          <p:cNvSpPr txBox="1"/>
          <p:nvPr/>
        </p:nvSpPr>
        <p:spPr>
          <a:xfrm>
            <a:off x="2641600" y="5780782"/>
            <a:ext cx="9550400"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Thanks</a:t>
            </a: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 to Global Fishing Watch.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smtClean="0">
                <a:ln>
                  <a:noFill/>
                </a:ln>
                <a:solidFill>
                  <a:prstClr val="black"/>
                </a:solidFill>
                <a:effectLst/>
                <a:uLnTx/>
                <a:uFillTx/>
                <a:latin typeface="Calibri" panose="020F0502020204030204"/>
                <a:ea typeface="+mn-ea"/>
                <a:cs typeface="+mn-cs"/>
              </a:rPr>
              <a:t>Thanks</a:t>
            </a: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 to the </a:t>
            </a:r>
            <a:r>
              <a:rPr kumimoji="0" lang="fr-FR" sz="1600" b="1" i="0" u="none" strike="noStrike" kern="1200" cap="none" spc="0" normalizeH="0" baseline="0" noProof="0" dirty="0" err="1" smtClean="0">
                <a:ln>
                  <a:noFill/>
                </a:ln>
                <a:solidFill>
                  <a:prstClr val="black"/>
                </a:solidFill>
                <a:effectLst/>
                <a:uLnTx/>
                <a:uFillTx/>
                <a:latin typeface="Calibri" panose="020F0502020204030204"/>
                <a:ea typeface="+mn-ea"/>
                <a:cs typeface="+mn-cs"/>
              </a:rPr>
              <a:t>instructors</a:t>
            </a: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 of Google Data </a:t>
            </a:r>
            <a:r>
              <a:rPr kumimoji="0" lang="fr-FR" sz="1600" b="1" i="0" u="none" strike="noStrike" kern="1200" cap="none" spc="0" normalizeH="0" baseline="0" noProof="0" dirty="0" err="1" smtClean="0">
                <a:ln>
                  <a:noFill/>
                </a:ln>
                <a:solidFill>
                  <a:prstClr val="black"/>
                </a:solidFill>
                <a:effectLst/>
                <a:uLnTx/>
                <a:uFillTx/>
                <a:latin typeface="Calibri" panose="020F0502020204030204"/>
                <a:ea typeface="+mn-ea"/>
                <a:cs typeface="+mn-cs"/>
              </a:rPr>
              <a:t>Analytics</a:t>
            </a: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 Professional </a:t>
            </a:r>
            <a:r>
              <a:rPr kumimoji="0" lang="fr-FR" sz="1600" b="1" i="0" u="none" strike="noStrike" kern="1200" cap="none" spc="0" normalizeH="0" baseline="0" noProof="0" dirty="0" err="1" smtClean="0">
                <a:ln>
                  <a:noFill/>
                </a:ln>
                <a:solidFill>
                  <a:prstClr val="black"/>
                </a:solidFill>
                <a:effectLst/>
                <a:uLnTx/>
                <a:uFillTx/>
                <a:latin typeface="Calibri" panose="020F0502020204030204"/>
                <a:ea typeface="+mn-ea"/>
                <a:cs typeface="+mn-cs"/>
              </a:rPr>
              <a:t>Certificate</a:t>
            </a: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a:p>
            <a:pPr lvl="0" algn="r"/>
            <a:r>
              <a:rPr lang="en-US" sz="1600" b="1" dirty="0">
                <a:solidFill>
                  <a:prstClr val="black"/>
                </a:solidFill>
              </a:rPr>
              <a:t>This analysis was supported by conversational AI tools to improve conceptualization, code review, and data storytelling. All analysis, decisions, and interpretations were my </a:t>
            </a:r>
            <a:r>
              <a:rPr lang="en-US" sz="1600" b="1" dirty="0" smtClean="0">
                <a:solidFill>
                  <a:prstClr val="black"/>
                </a:solidFill>
              </a:rPr>
              <a:t>own</a:t>
            </a:r>
            <a:r>
              <a:rPr kumimoji="0" lang="en-US" sz="1600" b="1" i="0" u="none" strike="noStrike" kern="1200" cap="none" spc="0" normalizeH="0" baseline="0" noProof="0" dirty="0" smtClean="0">
                <a:ln>
                  <a:noFill/>
                </a:ln>
                <a:solidFill>
                  <a:prstClr val="black"/>
                </a:solidFill>
                <a:effectLst/>
                <a:uLnTx/>
                <a:uFillTx/>
                <a:latin typeface="Calibri" panose="020F0502020204030204"/>
                <a:ea typeface="+mn-ea"/>
                <a:cs typeface="+mn-cs"/>
              </a:rPr>
              <a:t>.</a:t>
            </a:r>
          </a:p>
        </p:txBody>
      </p:sp>
      <p:sp>
        <p:nvSpPr>
          <p:cNvPr id="21" name="Rectangle à coins arrondis 20"/>
          <p:cNvSpPr/>
          <p:nvPr/>
        </p:nvSpPr>
        <p:spPr>
          <a:xfrm>
            <a:off x="1137027" y="0"/>
            <a:ext cx="10002028" cy="909374"/>
          </a:xfrm>
          <a:prstGeom prst="roundRect">
            <a:avLst/>
          </a:prstGeom>
          <a:solidFill>
            <a:srgbClr val="5B9BD5">
              <a:alpha val="50196"/>
            </a:srgbClr>
          </a:solidFill>
          <a:ln w="12700" cap="flat" cmpd="sng" algn="ctr">
            <a:solidFill>
              <a:srgbClr val="5B9BD5"/>
            </a:solidFill>
            <a:prstDash val="solid"/>
            <a:miter lim="800000"/>
          </a:ln>
          <a:effectLst/>
          <a:scene3d>
            <a:camera prst="orthographicFront"/>
            <a:lightRig rig="threePt" dir="t"/>
          </a:scene3d>
          <a:sp3d>
            <a:bevelT w="152400" h="50800" prst="softRound"/>
          </a:sp3d>
        </p:spPr>
        <p:txBody>
          <a:bodyPr wrap="square" rtlCol="0" anchor="ctr">
            <a:noAutofit/>
          </a:bodyPr>
          <a:lstStyle/>
          <a:p>
            <a:pPr lvl="0" algn="ctr">
              <a:defRPr/>
            </a:pPr>
            <a:endPar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lvl="0" algn="ctr">
              <a:defRPr/>
            </a:pPr>
            <a:endParaRPr lang="en-US" sz="3200" b="1" i="1" dirty="0" smtClean="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lvl="0" algn="ctr">
              <a:defRPr/>
            </a:pPr>
            <a:endPar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lvl="0" algn="ctr">
              <a:defRPr/>
            </a:pPr>
            <a:r>
              <a:rPr lang="en-US" sz="3200" b="1" i="1" dirty="0" smtClean="0">
                <a:solidFill>
                  <a:prstClr val="black"/>
                </a:solidFill>
                <a:latin typeface="Arial" panose="020B0604020202020204" pitchFamily="34" charset="0"/>
                <a:ea typeface="Times New Roman" panose="02020603050405020304" pitchFamily="18" charset="0"/>
                <a:cs typeface="Arial" panose="020B0604020202020204" pitchFamily="34" charset="0"/>
              </a:rPr>
              <a:t>Portfolio </a:t>
            </a:r>
            <a:r>
              <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rPr>
              <a:t>Data Analytics with Global Fishing Watch</a:t>
            </a:r>
          </a:p>
          <a:p>
            <a:pPr lvl="0" algn="ctr">
              <a:defRPr/>
            </a:pPr>
            <a:endParaRPr lang="en-US" sz="3200" b="1" i="1"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89503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6365"/>
            <a:ext cx="8119681" cy="5745018"/>
          </a:xfrm>
          <a:prstGeom prst="rect">
            <a:avLst/>
          </a:prstGeom>
        </p:spPr>
      </p:pic>
      <p:sp>
        <p:nvSpPr>
          <p:cNvPr id="3" name="ZoneTexte 2"/>
          <p:cNvSpPr txBox="1"/>
          <p:nvPr/>
        </p:nvSpPr>
        <p:spPr>
          <a:xfrm>
            <a:off x="8285018" y="616365"/>
            <a:ext cx="3814618" cy="590931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Ghana </a:t>
            </a:r>
            <a:r>
              <a:rPr lang="en-US" b="1" dirty="0"/>
              <a:t>and Togo</a:t>
            </a:r>
            <a:r>
              <a:rPr lang="en-US" dirty="0"/>
              <a:t>: Fishing is mostly carried out by vessels flagged in </a:t>
            </a:r>
            <a:r>
              <a:rPr lang="en-US" b="1" dirty="0"/>
              <a:t>Ghana (GHA)</a:t>
            </a:r>
            <a:r>
              <a:rPr lang="en-US" dirty="0"/>
              <a:t>.</a:t>
            </a:r>
            <a:endParaRPr lang="en-US" dirty="0" smtClean="0"/>
          </a:p>
          <a:p>
            <a:pPr algn="just"/>
            <a:endParaRPr lang="en-US" dirty="0" smtClean="0"/>
          </a:p>
          <a:p>
            <a:pPr marL="285750" indent="-285750" algn="just">
              <a:buFont typeface="Arial" panose="020B0604020202020204" pitchFamily="34" charset="0"/>
              <a:buChar char="•"/>
            </a:pPr>
            <a:r>
              <a:rPr lang="en-US" b="1" dirty="0" smtClean="0"/>
              <a:t>Liberia</a:t>
            </a:r>
            <a:r>
              <a:rPr lang="en-US" dirty="0"/>
              <a:t>: The flag of </a:t>
            </a:r>
            <a:r>
              <a:rPr lang="en-US" b="1" dirty="0"/>
              <a:t>China (CHN)</a:t>
            </a:r>
            <a:r>
              <a:rPr lang="en-US" dirty="0"/>
              <a:t> predominates.</a:t>
            </a:r>
            <a:endParaRPr lang="en-US" dirty="0" smtClean="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b="1" dirty="0" smtClean="0"/>
              <a:t>Nigeria</a:t>
            </a:r>
            <a:r>
              <a:rPr lang="en-US" dirty="0"/>
              <a:t>: The flag of </a:t>
            </a:r>
            <a:r>
              <a:rPr lang="en-US" b="1" dirty="0"/>
              <a:t>Nigeria (NGA) </a:t>
            </a:r>
            <a:r>
              <a:rPr lang="en-US" dirty="0"/>
              <a:t>predominates, except in 2020 when UNKNOWN-NGA predominates.</a:t>
            </a:r>
            <a:endParaRPr lang="en-US" dirty="0" smtClean="0"/>
          </a:p>
          <a:p>
            <a:pPr algn="just"/>
            <a:endParaRPr lang="en-US" dirty="0" smtClean="0"/>
          </a:p>
          <a:p>
            <a:pPr marL="285750" indent="-285750" algn="just">
              <a:buFont typeface="Arial" panose="020B0604020202020204" pitchFamily="34" charset="0"/>
              <a:buChar char="•"/>
            </a:pPr>
            <a:r>
              <a:rPr lang="en-US" b="1" dirty="0" smtClean="0"/>
              <a:t>Benin</a:t>
            </a:r>
            <a:r>
              <a:rPr lang="en-US" dirty="0"/>
              <a:t>: From 2020 to 2021, the flag of </a:t>
            </a:r>
            <a:r>
              <a:rPr lang="en-US" b="1" dirty="0"/>
              <a:t>Ghana (GHA)</a:t>
            </a:r>
            <a:r>
              <a:rPr lang="en-US" dirty="0"/>
              <a:t> predominates, while from 2022 to 2024, the flag of </a:t>
            </a:r>
            <a:r>
              <a:rPr lang="en-US" b="1" dirty="0"/>
              <a:t>Nigeria (NGA)</a:t>
            </a:r>
            <a:r>
              <a:rPr lang="en-US" dirty="0"/>
              <a:t> predominates.</a:t>
            </a:r>
            <a:endParaRPr lang="en-US" dirty="0" smtClean="0"/>
          </a:p>
          <a:p>
            <a:pPr algn="just"/>
            <a:endParaRPr lang="en-US" dirty="0" smtClean="0"/>
          </a:p>
          <a:p>
            <a:pPr marL="285750" indent="-285750" algn="just">
              <a:buFont typeface="Arial" panose="020B0604020202020204" pitchFamily="34" charset="0"/>
              <a:buChar char="•"/>
            </a:pPr>
            <a:r>
              <a:rPr lang="en-US" b="1" dirty="0" smtClean="0"/>
              <a:t>Côte </a:t>
            </a:r>
            <a:r>
              <a:rPr lang="en-US" b="1" dirty="0"/>
              <a:t>d’Ivoire</a:t>
            </a:r>
            <a:r>
              <a:rPr lang="en-US" dirty="0"/>
              <a:t>: From 2021 to 2023, the flag of </a:t>
            </a:r>
            <a:r>
              <a:rPr lang="en-US" b="1" dirty="0"/>
              <a:t>China (CHN) </a:t>
            </a:r>
            <a:r>
              <a:rPr lang="en-US" dirty="0"/>
              <a:t>predominates, while in 2020 and 2024, the flag of </a:t>
            </a:r>
            <a:r>
              <a:rPr lang="en-US" b="1" dirty="0"/>
              <a:t>Ghana (GHA) </a:t>
            </a:r>
            <a:r>
              <a:rPr lang="en-US" dirty="0"/>
              <a:t>predominates.</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10</a:t>
            </a:fld>
            <a:endParaRPr lang="fr-FR"/>
          </a:p>
        </p:txBody>
      </p:sp>
    </p:spTree>
    <p:extLst>
      <p:ext uri="{BB962C8B-B14F-4D97-AF65-F5344CB8AC3E}">
        <p14:creationId xmlns:p14="http://schemas.microsoft.com/office/powerpoint/2010/main" val="1099959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1" cy="6093967"/>
          </a:xfrm>
          <a:prstGeom prst="rect">
            <a:avLst/>
          </a:prstGeom>
        </p:spPr>
      </p:pic>
      <p:sp>
        <p:nvSpPr>
          <p:cNvPr id="5" name="ZoneTexte 4"/>
          <p:cNvSpPr txBox="1"/>
          <p:nvPr/>
        </p:nvSpPr>
        <p:spPr>
          <a:xfrm>
            <a:off x="655782" y="6093968"/>
            <a:ext cx="10058399" cy="646331"/>
          </a:xfrm>
          <a:prstGeom prst="rect">
            <a:avLst/>
          </a:prstGeom>
          <a:noFill/>
        </p:spPr>
        <p:txBody>
          <a:bodyPr wrap="square" rtlCol="0">
            <a:spAutoFit/>
          </a:bodyPr>
          <a:lstStyle/>
          <a:p>
            <a:pPr algn="just"/>
            <a:r>
              <a:rPr lang="en-US" b="1" dirty="0" smtClean="0"/>
              <a:t>Combined </a:t>
            </a:r>
            <a:r>
              <a:rPr lang="en-US" b="1" dirty="0"/>
              <a:t>CSRP member countries</a:t>
            </a:r>
            <a:r>
              <a:rPr lang="en-US" dirty="0"/>
              <a:t>: Over the five-year period, </a:t>
            </a:r>
            <a:r>
              <a:rPr lang="en-US" b="1" dirty="0"/>
              <a:t>trawlers</a:t>
            </a:r>
            <a:r>
              <a:rPr lang="en-US" dirty="0"/>
              <a:t> were by far the most widely used fishing gear.</a:t>
            </a:r>
            <a:endParaRPr lang="fr-FR" dirty="0"/>
          </a:p>
        </p:txBody>
      </p:sp>
      <p:sp>
        <p:nvSpPr>
          <p:cNvPr id="4" name="Espace réservé du numéro de diapositive 3"/>
          <p:cNvSpPr>
            <a:spLocks noGrp="1"/>
          </p:cNvSpPr>
          <p:nvPr>
            <p:ph type="sldNum" sz="quarter" idx="12"/>
          </p:nvPr>
        </p:nvSpPr>
        <p:spPr/>
        <p:txBody>
          <a:bodyPr/>
          <a:lstStyle/>
          <a:p>
            <a:fld id="{3EB812CA-C57E-49FD-B874-0C4738ADB8F9}" type="slidenum">
              <a:rPr lang="fr-FR" smtClean="0"/>
              <a:t>11</a:t>
            </a:fld>
            <a:endParaRPr lang="fr-FR"/>
          </a:p>
        </p:txBody>
      </p:sp>
    </p:spTree>
    <p:extLst>
      <p:ext uri="{BB962C8B-B14F-4D97-AF65-F5344CB8AC3E}">
        <p14:creationId xmlns:p14="http://schemas.microsoft.com/office/powerpoint/2010/main" val="2533789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093966"/>
          </a:xfrm>
          <a:prstGeom prst="rect">
            <a:avLst/>
          </a:prstGeom>
        </p:spPr>
      </p:pic>
      <p:sp>
        <p:nvSpPr>
          <p:cNvPr id="3" name="ZoneTexte 2"/>
          <p:cNvSpPr txBox="1"/>
          <p:nvPr/>
        </p:nvSpPr>
        <p:spPr>
          <a:xfrm>
            <a:off x="600362" y="6093965"/>
            <a:ext cx="10169237" cy="646331"/>
          </a:xfrm>
          <a:prstGeom prst="rect">
            <a:avLst/>
          </a:prstGeom>
          <a:noFill/>
        </p:spPr>
        <p:txBody>
          <a:bodyPr wrap="square" rtlCol="0">
            <a:spAutoFit/>
          </a:bodyPr>
          <a:lstStyle/>
          <a:p>
            <a:pPr algn="just"/>
            <a:r>
              <a:rPr lang="en-US" b="1" dirty="0" smtClean="0"/>
              <a:t>Combined </a:t>
            </a:r>
            <a:r>
              <a:rPr lang="en-US" b="1" dirty="0"/>
              <a:t>CPCO member countries</a:t>
            </a:r>
            <a:r>
              <a:rPr lang="en-US" dirty="0"/>
              <a:t>: Over the five-year period, </a:t>
            </a:r>
            <a:r>
              <a:rPr lang="en-US" b="1" dirty="0"/>
              <a:t>trawlers</a:t>
            </a:r>
            <a:r>
              <a:rPr lang="en-US" dirty="0"/>
              <a:t> were by far the most widely used fishing gear, with total fishing effort increasing over the years.</a:t>
            </a:r>
            <a:endParaRPr lang="fr-FR"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12</a:t>
            </a:fld>
            <a:endParaRPr lang="fr-FR"/>
          </a:p>
        </p:txBody>
      </p:sp>
    </p:spTree>
    <p:extLst>
      <p:ext uri="{BB962C8B-B14F-4D97-AF65-F5344CB8AC3E}">
        <p14:creationId xmlns:p14="http://schemas.microsoft.com/office/powerpoint/2010/main" val="1419263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24177" cy="5745018"/>
          </a:xfrm>
          <a:prstGeom prst="rect">
            <a:avLst/>
          </a:prstGeom>
        </p:spPr>
      </p:pic>
      <p:sp>
        <p:nvSpPr>
          <p:cNvPr id="3" name="ZoneTexte 2"/>
          <p:cNvSpPr txBox="1"/>
          <p:nvPr/>
        </p:nvSpPr>
        <p:spPr>
          <a:xfrm>
            <a:off x="8026400" y="1580827"/>
            <a:ext cx="4054764"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Gambia</a:t>
            </a:r>
            <a:r>
              <a:rPr lang="en-US" b="1" dirty="0"/>
              <a:t>, Guinea, Guinea-Bissau, Mauritania, and Senegal</a:t>
            </a:r>
            <a:r>
              <a:rPr lang="en-US" dirty="0"/>
              <a:t>: Over the five-year period, </a:t>
            </a:r>
            <a:r>
              <a:rPr lang="en-US" b="1" dirty="0"/>
              <a:t>trawlers</a:t>
            </a:r>
            <a:r>
              <a:rPr lang="en-US" dirty="0"/>
              <a:t> were by far the most widely used fishing gear.</a:t>
            </a:r>
            <a:endParaRPr lang="en-US" dirty="0" smtClean="0"/>
          </a:p>
          <a:p>
            <a:pPr algn="just"/>
            <a:endParaRPr lang="en-US" dirty="0" smtClean="0"/>
          </a:p>
          <a:p>
            <a:pPr marL="285750" indent="-285750" algn="just">
              <a:buFont typeface="Arial" panose="020B0604020202020204" pitchFamily="34" charset="0"/>
              <a:buChar char="•"/>
            </a:pPr>
            <a:r>
              <a:rPr lang="en-US" b="1" dirty="0" smtClean="0"/>
              <a:t>Cabo </a:t>
            </a:r>
            <a:r>
              <a:rPr lang="en-US" b="1" dirty="0"/>
              <a:t>Verde</a:t>
            </a:r>
            <a:r>
              <a:rPr lang="en-US" dirty="0"/>
              <a:t>: Over the five-year period, </a:t>
            </a:r>
            <a:r>
              <a:rPr lang="en-US" b="1" dirty="0"/>
              <a:t>drifting longlines</a:t>
            </a:r>
            <a:r>
              <a:rPr lang="en-US" dirty="0"/>
              <a:t> were by far the most widely used fishing gear.</a:t>
            </a:r>
            <a:endParaRPr lang="en-US" dirty="0" smtClean="0"/>
          </a:p>
          <a:p>
            <a:pPr algn="just"/>
            <a:endParaRPr lang="en-US" dirty="0" smtClean="0"/>
          </a:p>
          <a:p>
            <a:pPr marL="285750" indent="-285750" algn="just">
              <a:buFont typeface="Arial" panose="020B0604020202020204" pitchFamily="34" charset="0"/>
              <a:buChar char="•"/>
            </a:pPr>
            <a:r>
              <a:rPr lang="en-US" b="1" dirty="0" smtClean="0"/>
              <a:t>Sierra </a:t>
            </a:r>
            <a:r>
              <a:rPr lang="en-US" b="1" dirty="0"/>
              <a:t>Leone</a:t>
            </a:r>
            <a:r>
              <a:rPr lang="en-US" dirty="0"/>
              <a:t>: From 2021 to 2023, </a:t>
            </a:r>
            <a:r>
              <a:rPr lang="en-US" b="1" dirty="0"/>
              <a:t>tuna purse seines</a:t>
            </a:r>
            <a:r>
              <a:rPr lang="en-US" dirty="0"/>
              <a:t> were the most used fishing gear, while in 2020 and 2024, </a:t>
            </a:r>
            <a:r>
              <a:rPr lang="en-US" b="1" dirty="0"/>
              <a:t>trawlers</a:t>
            </a:r>
            <a:r>
              <a:rPr lang="en-US" dirty="0"/>
              <a:t> predominated.</a:t>
            </a:r>
            <a:endParaRPr lang="en-US" dirty="0" smtClean="0"/>
          </a:p>
          <a:p>
            <a:pPr algn="just"/>
            <a:endParaRPr lang="fr-FR"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13</a:t>
            </a:fld>
            <a:endParaRPr lang="fr-FR"/>
          </a:p>
        </p:txBody>
      </p:sp>
    </p:spTree>
    <p:extLst>
      <p:ext uri="{BB962C8B-B14F-4D97-AF65-F5344CB8AC3E}">
        <p14:creationId xmlns:p14="http://schemas.microsoft.com/office/powerpoint/2010/main" val="172548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59393" cy="6206836"/>
          </a:xfrm>
          <a:prstGeom prst="rect">
            <a:avLst/>
          </a:prstGeom>
        </p:spPr>
      </p:pic>
      <p:sp>
        <p:nvSpPr>
          <p:cNvPr id="3" name="ZoneTexte 2"/>
          <p:cNvSpPr txBox="1"/>
          <p:nvPr/>
        </p:nvSpPr>
        <p:spPr>
          <a:xfrm>
            <a:off x="7860145" y="1959519"/>
            <a:ext cx="4054764"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Nigeria</a:t>
            </a:r>
            <a:r>
              <a:rPr lang="en-US" b="1" dirty="0"/>
              <a:t>, Togo, Liberia, and Ghana</a:t>
            </a:r>
            <a:r>
              <a:rPr lang="en-US" dirty="0"/>
              <a:t>: Over the five-year period, </a:t>
            </a:r>
            <a:r>
              <a:rPr lang="en-US" b="1" dirty="0"/>
              <a:t>trawlers</a:t>
            </a:r>
            <a:r>
              <a:rPr lang="en-US" dirty="0"/>
              <a:t> were the most used fishing gear.</a:t>
            </a:r>
            <a:endParaRPr lang="en-US" dirty="0" smtClean="0"/>
          </a:p>
          <a:p>
            <a:pPr algn="just"/>
            <a:endParaRPr lang="en-US" dirty="0" smtClean="0"/>
          </a:p>
          <a:p>
            <a:pPr marL="285750" indent="-285750" algn="just">
              <a:buFont typeface="Arial" panose="020B0604020202020204" pitchFamily="34" charset="0"/>
              <a:buChar char="•"/>
            </a:pPr>
            <a:r>
              <a:rPr lang="en-US" b="1" dirty="0" smtClean="0"/>
              <a:t>Côte </a:t>
            </a:r>
            <a:r>
              <a:rPr lang="en-US" b="1" dirty="0"/>
              <a:t>d’Ivoire</a:t>
            </a:r>
            <a:r>
              <a:rPr lang="en-US" dirty="0"/>
              <a:t>: </a:t>
            </a:r>
            <a:r>
              <a:rPr lang="en-US" b="1" dirty="0"/>
              <a:t>Tuna purse seines</a:t>
            </a:r>
            <a:r>
              <a:rPr lang="en-US" dirty="0"/>
              <a:t> were the most used fishing gear, except in 2020 when </a:t>
            </a:r>
            <a:r>
              <a:rPr lang="en-US" b="1" dirty="0"/>
              <a:t>trawlers</a:t>
            </a:r>
            <a:r>
              <a:rPr lang="en-US" dirty="0"/>
              <a:t> predominated.</a:t>
            </a:r>
            <a:endParaRPr lang="en-US" dirty="0" smtClean="0"/>
          </a:p>
          <a:p>
            <a:pPr algn="just"/>
            <a:endParaRPr lang="en-US" dirty="0" smtClean="0"/>
          </a:p>
          <a:p>
            <a:pPr marL="285750" indent="-285750" algn="just">
              <a:buFont typeface="Arial" panose="020B0604020202020204" pitchFamily="34" charset="0"/>
              <a:buChar char="•"/>
            </a:pPr>
            <a:r>
              <a:rPr lang="en-US" b="1" dirty="0" smtClean="0"/>
              <a:t>Benin</a:t>
            </a:r>
            <a:r>
              <a:rPr lang="en-US" dirty="0"/>
              <a:t>: In 2020, </a:t>
            </a:r>
            <a:r>
              <a:rPr lang="en-US" b="1" dirty="0"/>
              <a:t>pole and line</a:t>
            </a:r>
            <a:r>
              <a:rPr lang="en-US" dirty="0"/>
              <a:t> were the most used fishing gear, in 2021 </a:t>
            </a:r>
            <a:r>
              <a:rPr lang="en-US" b="1" dirty="0"/>
              <a:t>tuna purse seines</a:t>
            </a:r>
            <a:r>
              <a:rPr lang="en-US" dirty="0"/>
              <a:t> predominated, and from 2022 to 2024, </a:t>
            </a:r>
            <a:r>
              <a:rPr lang="en-US" b="1" dirty="0"/>
              <a:t>trawlers</a:t>
            </a:r>
            <a:r>
              <a:rPr lang="en-US" dirty="0"/>
              <a:t> were by far the most widely used fishing gear.</a:t>
            </a:r>
            <a:endParaRPr lang="en-US" dirty="0" smtClean="0"/>
          </a:p>
          <a:p>
            <a:pPr algn="just"/>
            <a:endParaRPr lang="fr-FR"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14</a:t>
            </a:fld>
            <a:endParaRPr lang="fr-FR"/>
          </a:p>
        </p:txBody>
      </p:sp>
    </p:spTree>
    <p:extLst>
      <p:ext uri="{BB962C8B-B14F-4D97-AF65-F5344CB8AC3E}">
        <p14:creationId xmlns:p14="http://schemas.microsoft.com/office/powerpoint/2010/main" val="364549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03491" cy="6858568"/>
          </a:xfrm>
          <a:prstGeom prst="rect">
            <a:avLst/>
          </a:prstGeom>
        </p:spPr>
      </p:pic>
      <p:sp>
        <p:nvSpPr>
          <p:cNvPr id="2" name="ZoneTexte 1"/>
          <p:cNvSpPr txBox="1"/>
          <p:nvPr/>
        </p:nvSpPr>
        <p:spPr>
          <a:xfrm>
            <a:off x="8719127" y="2309091"/>
            <a:ext cx="3343564" cy="1754326"/>
          </a:xfrm>
          <a:prstGeom prst="rect">
            <a:avLst/>
          </a:prstGeom>
          <a:noFill/>
        </p:spPr>
        <p:txBody>
          <a:bodyPr wrap="square" rtlCol="0">
            <a:spAutoFit/>
          </a:bodyPr>
          <a:lstStyle/>
          <a:p>
            <a:pPr algn="just"/>
            <a:r>
              <a:rPr lang="en-US" b="1" dirty="0" smtClean="0"/>
              <a:t>Top </a:t>
            </a:r>
            <a:r>
              <a:rPr lang="en-US" b="1" dirty="0"/>
              <a:t>five flag states in the CSRP area</a:t>
            </a:r>
            <a:r>
              <a:rPr lang="en-US" dirty="0"/>
              <a:t>: </a:t>
            </a:r>
            <a:r>
              <a:rPr lang="en-US" b="1" dirty="0"/>
              <a:t>China (CHN)</a:t>
            </a:r>
            <a:r>
              <a:rPr lang="en-US" dirty="0"/>
              <a:t>, </a:t>
            </a:r>
            <a:r>
              <a:rPr lang="en-US" b="1" dirty="0"/>
              <a:t>Spain (ESP)</a:t>
            </a:r>
            <a:r>
              <a:rPr lang="en-US" dirty="0"/>
              <a:t>, </a:t>
            </a:r>
            <a:r>
              <a:rPr lang="en-US" b="1" dirty="0"/>
              <a:t>Guinea-Bissau (GNB)</a:t>
            </a:r>
            <a:r>
              <a:rPr lang="en-US" dirty="0"/>
              <a:t>, </a:t>
            </a:r>
            <a:r>
              <a:rPr lang="en-US" b="1" dirty="0"/>
              <a:t>Mauritania (MRT)</a:t>
            </a:r>
            <a:r>
              <a:rPr lang="en-US" dirty="0"/>
              <a:t>, and </a:t>
            </a:r>
            <a:r>
              <a:rPr lang="en-US" b="1" dirty="0"/>
              <a:t>Senegal (SEN)</a:t>
            </a:r>
            <a:r>
              <a:rPr lang="en-US" dirty="0"/>
              <a:t> mainly used </a:t>
            </a:r>
            <a:r>
              <a:rPr lang="en-US" b="1" dirty="0"/>
              <a:t>trawlers</a:t>
            </a:r>
            <a:r>
              <a:rPr lang="en-US" dirty="0"/>
              <a:t> as fishing gear over the five-year period.</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15</a:t>
            </a:fld>
            <a:endParaRPr lang="fr-FR"/>
          </a:p>
        </p:txBody>
      </p:sp>
    </p:spTree>
    <p:extLst>
      <p:ext uri="{BB962C8B-B14F-4D97-AF65-F5344CB8AC3E}">
        <p14:creationId xmlns:p14="http://schemas.microsoft.com/office/powerpoint/2010/main" val="2341656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7" y="0"/>
            <a:ext cx="8272993" cy="6858000"/>
          </a:xfrm>
          <a:prstGeom prst="rect">
            <a:avLst/>
          </a:prstGeom>
        </p:spPr>
      </p:pic>
      <p:sp>
        <p:nvSpPr>
          <p:cNvPr id="3" name="ZoneTexte 2"/>
          <p:cNvSpPr txBox="1"/>
          <p:nvPr/>
        </p:nvSpPr>
        <p:spPr>
          <a:xfrm>
            <a:off x="7749310" y="1997884"/>
            <a:ext cx="4211782" cy="2308324"/>
          </a:xfrm>
          <a:prstGeom prst="rect">
            <a:avLst/>
          </a:prstGeom>
          <a:noFill/>
        </p:spPr>
        <p:txBody>
          <a:bodyPr wrap="square" rtlCol="0">
            <a:spAutoFit/>
          </a:bodyPr>
          <a:lstStyle/>
          <a:p>
            <a:pPr algn="just"/>
            <a:r>
              <a:rPr lang="en-US" b="1" dirty="0" smtClean="0"/>
              <a:t>Top </a:t>
            </a:r>
            <a:r>
              <a:rPr lang="en-US" b="1" dirty="0"/>
              <a:t>five flag states in the CPCO area</a:t>
            </a:r>
            <a:r>
              <a:rPr lang="en-US" dirty="0"/>
              <a:t>: Four flags—</a:t>
            </a:r>
            <a:r>
              <a:rPr lang="en-US" b="1" dirty="0"/>
              <a:t>China (CHN), Ghana (GHA), Nigeria (NGA), and UNKNOWN-NGA</a:t>
            </a:r>
            <a:r>
              <a:rPr lang="en-US" dirty="0"/>
              <a:t>—mainly used </a:t>
            </a:r>
            <a:r>
              <a:rPr lang="en-US" b="1" dirty="0"/>
              <a:t>trawlers</a:t>
            </a:r>
            <a:r>
              <a:rPr lang="en-US" dirty="0"/>
              <a:t> as fishing gear over the five-year period. The remaining flag, </a:t>
            </a:r>
            <a:r>
              <a:rPr lang="en-US" b="1" dirty="0"/>
              <a:t>Senegal (SEN)</a:t>
            </a:r>
            <a:r>
              <a:rPr lang="en-US" dirty="0"/>
              <a:t>, mainly used </a:t>
            </a:r>
            <a:r>
              <a:rPr lang="en-US" b="1" dirty="0"/>
              <a:t>trawlers</a:t>
            </a:r>
            <a:r>
              <a:rPr lang="en-US" dirty="0"/>
              <a:t> from 2021 to 2022, while in 2020, 2023, and 2024, </a:t>
            </a:r>
            <a:r>
              <a:rPr lang="en-US" b="1" dirty="0"/>
              <a:t>tuna purse seines</a:t>
            </a:r>
            <a:r>
              <a:rPr lang="en-US" dirty="0"/>
              <a:t> were most used.</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16</a:t>
            </a:fld>
            <a:endParaRPr lang="fr-FR"/>
          </a:p>
        </p:txBody>
      </p:sp>
    </p:spTree>
    <p:extLst>
      <p:ext uri="{BB962C8B-B14F-4D97-AF65-F5344CB8AC3E}">
        <p14:creationId xmlns:p14="http://schemas.microsoft.com/office/powerpoint/2010/main" val="21697702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19971" cy="4845563"/>
          </a:xfrm>
          <a:prstGeom prst="rect">
            <a:avLst/>
          </a:prstGeom>
        </p:spPr>
      </p:pic>
      <p:sp>
        <p:nvSpPr>
          <p:cNvPr id="2" name="Rectangle 1"/>
          <p:cNvSpPr/>
          <p:nvPr/>
        </p:nvSpPr>
        <p:spPr>
          <a:xfrm>
            <a:off x="609600" y="5451917"/>
            <a:ext cx="11490035" cy="369332"/>
          </a:xfrm>
          <a:prstGeom prst="rect">
            <a:avLst/>
          </a:prstGeom>
        </p:spPr>
        <p:txBody>
          <a:bodyPr wrap="square">
            <a:spAutoFit/>
          </a:bodyPr>
          <a:lstStyle/>
          <a:p>
            <a:pPr algn="just"/>
            <a:r>
              <a:rPr lang="en-US" b="1" dirty="0" smtClean="0"/>
              <a:t>CSRP </a:t>
            </a:r>
            <a:r>
              <a:rPr lang="en-US" b="1" dirty="0"/>
              <a:t>area (2020–2024)</a:t>
            </a:r>
            <a:r>
              <a:rPr lang="en-US" dirty="0"/>
              <a:t>: Among the months, </a:t>
            </a:r>
            <a:r>
              <a:rPr lang="en-US" b="1" dirty="0"/>
              <a:t>August</a:t>
            </a:r>
            <a:r>
              <a:rPr lang="en-US" dirty="0"/>
              <a:t> was often associated with the highest fishing activity.</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17</a:t>
            </a:fld>
            <a:endParaRPr lang="fr-FR"/>
          </a:p>
        </p:txBody>
      </p:sp>
    </p:spTree>
    <p:extLst>
      <p:ext uri="{BB962C8B-B14F-4D97-AF65-F5344CB8AC3E}">
        <p14:creationId xmlns:p14="http://schemas.microsoft.com/office/powerpoint/2010/main" val="1225531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1" y="0"/>
            <a:ext cx="12189279" cy="4873272"/>
          </a:xfrm>
          <a:prstGeom prst="rect">
            <a:avLst/>
          </a:prstGeom>
        </p:spPr>
      </p:pic>
      <p:sp>
        <p:nvSpPr>
          <p:cNvPr id="3" name="Rectangle 2"/>
          <p:cNvSpPr/>
          <p:nvPr/>
        </p:nvSpPr>
        <p:spPr>
          <a:xfrm>
            <a:off x="609600" y="5451917"/>
            <a:ext cx="11490035" cy="369332"/>
          </a:xfrm>
          <a:prstGeom prst="rect">
            <a:avLst/>
          </a:prstGeom>
        </p:spPr>
        <p:txBody>
          <a:bodyPr wrap="square">
            <a:spAutoFit/>
          </a:bodyPr>
          <a:lstStyle/>
          <a:p>
            <a:pPr algn="just"/>
            <a:r>
              <a:rPr lang="en-US" b="1" dirty="0" smtClean="0"/>
              <a:t>CPCO </a:t>
            </a:r>
            <a:r>
              <a:rPr lang="en-US" b="1" dirty="0"/>
              <a:t>area (2020–2024)</a:t>
            </a:r>
            <a:r>
              <a:rPr lang="en-US" dirty="0"/>
              <a:t>: The month with the highest fishing activity generally fell between </a:t>
            </a:r>
            <a:r>
              <a:rPr lang="en-US" b="1" dirty="0"/>
              <a:t>June and December</a:t>
            </a:r>
            <a:r>
              <a:rPr lang="en-US" dirty="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18</a:t>
            </a:fld>
            <a:endParaRPr lang="fr-FR"/>
          </a:p>
        </p:txBody>
      </p:sp>
    </p:spTree>
    <p:extLst>
      <p:ext uri="{BB962C8B-B14F-4D97-AF65-F5344CB8AC3E}">
        <p14:creationId xmlns:p14="http://schemas.microsoft.com/office/powerpoint/2010/main" val="2305519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9552092" cy="6511638"/>
          </a:xfrm>
          <a:prstGeom prst="rect">
            <a:avLst/>
          </a:prstGeom>
        </p:spPr>
      </p:pic>
      <p:sp>
        <p:nvSpPr>
          <p:cNvPr id="2" name="Rectangle 1"/>
          <p:cNvSpPr/>
          <p:nvPr/>
        </p:nvSpPr>
        <p:spPr>
          <a:xfrm>
            <a:off x="9552091" y="332509"/>
            <a:ext cx="2639909" cy="2308324"/>
          </a:xfrm>
          <a:prstGeom prst="rect">
            <a:avLst/>
          </a:prstGeom>
        </p:spPr>
        <p:txBody>
          <a:bodyPr wrap="square">
            <a:spAutoFit/>
          </a:bodyPr>
          <a:lstStyle/>
          <a:p>
            <a:pPr algn="just"/>
            <a:r>
              <a:rPr lang="en-US" b="1" dirty="0" smtClean="0"/>
              <a:t>CSRP </a:t>
            </a:r>
            <a:r>
              <a:rPr lang="en-US" b="1" dirty="0"/>
              <a:t>member countries (2020–2024)</a:t>
            </a:r>
            <a:r>
              <a:rPr lang="en-US" dirty="0"/>
              <a:t>: In each country, the month with the highest fishing activity varied across the different years, except in </a:t>
            </a:r>
            <a:r>
              <a:rPr lang="en-US" b="1" dirty="0"/>
              <a:t>Senegal</a:t>
            </a:r>
            <a:r>
              <a:rPr lang="en-US" dirty="0"/>
              <a:t>, where it was almost always </a:t>
            </a:r>
            <a:r>
              <a:rPr lang="en-US" b="1" dirty="0"/>
              <a:t>August</a:t>
            </a:r>
            <a:r>
              <a:rPr lang="en-US" dirty="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19</a:t>
            </a:fld>
            <a:endParaRPr lang="fr-FR"/>
          </a:p>
        </p:txBody>
      </p:sp>
    </p:spTree>
    <p:extLst>
      <p:ext uri="{BB962C8B-B14F-4D97-AF65-F5344CB8AC3E}">
        <p14:creationId xmlns:p14="http://schemas.microsoft.com/office/powerpoint/2010/main" val="3221278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403599" y="0"/>
            <a:ext cx="5347855" cy="646331"/>
          </a:xfrm>
          <a:prstGeom prst="rect">
            <a:avLst/>
          </a:prstGeom>
          <a:solidFill>
            <a:srgbClr val="5B9BD5">
              <a:alpha val="50196"/>
            </a:srgbClr>
          </a:solidFill>
          <a:scene3d>
            <a:camera prst="orthographicFront"/>
            <a:lightRig rig="threePt" dir="t"/>
          </a:scene3d>
          <a:sp3d>
            <a:bevelT w="152400" h="50800" prst="softRound"/>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smtClean="0">
                <a:ln>
                  <a:noFill/>
                </a:ln>
                <a:solidFill>
                  <a:prstClr val="black"/>
                </a:solidFill>
                <a:effectLst/>
                <a:uLnTx/>
                <a:uFillTx/>
                <a:latin typeface="Calibri" panose="020F0502020204030204"/>
                <a:ea typeface="+mn-ea"/>
                <a:cs typeface="+mn-cs"/>
              </a:rPr>
              <a:t>General Question</a:t>
            </a:r>
            <a:endParaRPr kumimoji="0" lang="fr-FR"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ZoneTexte 4"/>
          <p:cNvSpPr txBox="1"/>
          <p:nvPr/>
        </p:nvSpPr>
        <p:spPr>
          <a:xfrm>
            <a:off x="92364" y="1059710"/>
            <a:ext cx="12099636" cy="5539978"/>
          </a:xfrm>
          <a:prstGeom prst="rect">
            <a:avLst/>
          </a:prstGeom>
          <a:noFill/>
        </p:spPr>
        <p:txBody>
          <a:bodyPr wrap="square" rtlCol="0">
            <a:spAutoFit/>
          </a:bodyPr>
          <a:lstStyle/>
          <a:p>
            <a:pPr algn="ctr"/>
            <a:r>
              <a:rPr lang="fr-FR" sz="2000" b="1" dirty="0"/>
              <a:t>How </a:t>
            </a:r>
            <a:r>
              <a:rPr lang="fr-FR" sz="2000" b="1" dirty="0" err="1"/>
              <a:t>Does</a:t>
            </a:r>
            <a:r>
              <a:rPr lang="fr-FR" sz="2000" b="1" dirty="0"/>
              <a:t> </a:t>
            </a:r>
            <a:r>
              <a:rPr lang="fr-FR" sz="2000" b="1" dirty="0" err="1"/>
              <a:t>Fishing</a:t>
            </a:r>
            <a:r>
              <a:rPr lang="fr-FR" sz="2000" b="1" dirty="0"/>
              <a:t> Activity </a:t>
            </a:r>
            <a:r>
              <a:rPr lang="fr-FR" sz="2000" b="1" dirty="0" err="1"/>
              <a:t>Vary</a:t>
            </a:r>
            <a:r>
              <a:rPr lang="fr-FR" sz="2000" b="1" dirty="0"/>
              <a:t> in </a:t>
            </a:r>
            <a:r>
              <a:rPr lang="fr-FR" sz="2000" b="1" dirty="0" err="1"/>
              <a:t>Member</a:t>
            </a:r>
            <a:r>
              <a:rPr lang="fr-FR" sz="2000" b="1" dirty="0"/>
              <a:t> Countries of the </a:t>
            </a:r>
            <a:r>
              <a:rPr lang="fr-FR" sz="2000" b="1" dirty="0" err="1"/>
              <a:t>Sub-Regional</a:t>
            </a:r>
            <a:r>
              <a:rPr lang="fr-FR" sz="2000" b="1" dirty="0"/>
              <a:t> </a:t>
            </a:r>
            <a:r>
              <a:rPr lang="fr-FR" sz="2000" b="1" dirty="0" err="1"/>
              <a:t>Fisheries</a:t>
            </a:r>
            <a:r>
              <a:rPr lang="fr-FR" sz="2000" b="1" dirty="0"/>
              <a:t> Commission (CSRP/SRFC) and the </a:t>
            </a:r>
            <a:r>
              <a:rPr lang="fr-FR" sz="2000" b="1" dirty="0" err="1"/>
              <a:t>Fisheries</a:t>
            </a:r>
            <a:r>
              <a:rPr lang="fr-FR" sz="2000" b="1" dirty="0"/>
              <a:t> </a:t>
            </a:r>
            <a:r>
              <a:rPr lang="fr-FR" sz="2000" b="1" dirty="0" err="1"/>
              <a:t>Committee</a:t>
            </a:r>
            <a:r>
              <a:rPr lang="fr-FR" sz="2000" b="1" dirty="0"/>
              <a:t> for the West Central Gulf of </a:t>
            </a:r>
            <a:r>
              <a:rPr lang="fr-FR" sz="2000" b="1" dirty="0" err="1"/>
              <a:t>Guinea</a:t>
            </a:r>
            <a:r>
              <a:rPr lang="fr-FR" sz="2000" b="1" dirty="0"/>
              <a:t> (CPCO/FCWC) </a:t>
            </a:r>
            <a:r>
              <a:rPr lang="fr-FR" sz="2000" b="1" dirty="0" err="1"/>
              <a:t>According</a:t>
            </a:r>
            <a:r>
              <a:rPr lang="fr-FR" sz="2000" b="1" dirty="0"/>
              <a:t> to Key </a:t>
            </a:r>
            <a:r>
              <a:rPr lang="fr-FR" sz="2000" b="1" dirty="0" err="1"/>
              <a:t>Parameters</a:t>
            </a:r>
            <a:r>
              <a:rPr lang="fr-FR" sz="2000" b="1" dirty="0"/>
              <a:t>?</a:t>
            </a:r>
            <a:endParaRPr lang="fr-FR" sz="2000" dirty="0"/>
          </a:p>
          <a:p>
            <a:endParaRPr lang="fr-FR" sz="2000" dirty="0" smtClean="0"/>
          </a:p>
          <a:p>
            <a:endParaRPr lang="fr-FR" sz="2000" dirty="0"/>
          </a:p>
          <a:p>
            <a:r>
              <a:rPr lang="fr-FR" sz="2000" dirty="0" err="1" smtClean="0"/>
              <a:t>Parameters</a:t>
            </a:r>
            <a:r>
              <a:rPr lang="fr-FR" sz="2000" dirty="0" smtClean="0"/>
              <a:t> </a:t>
            </a:r>
            <a:r>
              <a:rPr lang="fr-FR" sz="2000" dirty="0" err="1"/>
              <a:t>analyzed</a:t>
            </a:r>
            <a:r>
              <a:rPr lang="fr-FR" sz="2000" dirty="0"/>
              <a:t>:</a:t>
            </a:r>
          </a:p>
          <a:p>
            <a:pPr>
              <a:buFont typeface="Arial" panose="020B0604020202020204" pitchFamily="34" charset="0"/>
              <a:buChar char="•"/>
            </a:pPr>
            <a:r>
              <a:rPr lang="fr-FR" sz="2000" b="1" dirty="0" err="1"/>
              <a:t>Year</a:t>
            </a:r>
            <a:r>
              <a:rPr lang="fr-FR" sz="2000" b="1" dirty="0"/>
              <a:t> and </a:t>
            </a:r>
            <a:r>
              <a:rPr lang="fr-FR" sz="2000" b="1" dirty="0" err="1"/>
              <a:t>Month</a:t>
            </a:r>
            <a:endParaRPr lang="fr-FR" sz="2000" dirty="0"/>
          </a:p>
          <a:p>
            <a:pPr>
              <a:buFont typeface="Arial" panose="020B0604020202020204" pitchFamily="34" charset="0"/>
              <a:buChar char="•"/>
            </a:pPr>
            <a:r>
              <a:rPr lang="fr-FR" sz="2000" b="1" dirty="0"/>
              <a:t>Flag State</a:t>
            </a:r>
            <a:endParaRPr lang="fr-FR" sz="2000" dirty="0"/>
          </a:p>
          <a:p>
            <a:pPr>
              <a:buFont typeface="Arial" panose="020B0604020202020204" pitchFamily="34" charset="0"/>
              <a:buChar char="•"/>
            </a:pPr>
            <a:r>
              <a:rPr lang="fr-FR" sz="2000" b="1" dirty="0" err="1"/>
              <a:t>Gear</a:t>
            </a:r>
            <a:r>
              <a:rPr lang="fr-FR" sz="2000" b="1" dirty="0"/>
              <a:t> Type</a:t>
            </a:r>
            <a:endParaRPr lang="fr-FR" sz="2000" dirty="0"/>
          </a:p>
          <a:p>
            <a:pPr>
              <a:buFont typeface="Arial" panose="020B0604020202020204" pitchFamily="34" charset="0"/>
              <a:buChar char="•"/>
            </a:pPr>
            <a:r>
              <a:rPr lang="fr-FR" sz="2000" b="1" dirty="0"/>
              <a:t>Marine </a:t>
            </a:r>
            <a:r>
              <a:rPr lang="fr-FR" sz="2000" b="1" dirty="0" err="1"/>
              <a:t>Protected</a:t>
            </a:r>
            <a:r>
              <a:rPr lang="fr-FR" sz="2000" b="1" dirty="0"/>
              <a:t> Area</a:t>
            </a:r>
            <a:endParaRPr lang="fr-FR" sz="2000" dirty="0"/>
          </a:p>
          <a:p>
            <a:endParaRPr lang="fr-FR" sz="2000" b="1" dirty="0" smtClean="0"/>
          </a:p>
          <a:p>
            <a:endParaRPr lang="fr-FR" sz="2000" b="1" dirty="0"/>
          </a:p>
          <a:p>
            <a:r>
              <a:rPr lang="fr-FR" sz="2000" b="1" dirty="0" smtClean="0"/>
              <a:t>Time </a:t>
            </a:r>
            <a:r>
              <a:rPr lang="fr-FR" sz="2000" b="1" dirty="0" err="1"/>
              <a:t>period</a:t>
            </a:r>
            <a:r>
              <a:rPr lang="fr-FR" sz="2000" b="1" dirty="0"/>
              <a:t> </a:t>
            </a:r>
            <a:r>
              <a:rPr lang="fr-FR" sz="2000" b="1" dirty="0" err="1"/>
              <a:t>considered</a:t>
            </a:r>
            <a:r>
              <a:rPr lang="fr-FR" sz="2000" b="1" dirty="0"/>
              <a:t>:</a:t>
            </a:r>
            <a:r>
              <a:rPr lang="fr-FR" sz="2000" dirty="0"/>
              <a:t> 2020–2024</a:t>
            </a:r>
          </a:p>
          <a:p>
            <a:endParaRPr lang="fr-FR" b="1" dirty="0" smtClean="0"/>
          </a:p>
          <a:p>
            <a:endParaRPr lang="fr-FR" b="1" dirty="0"/>
          </a:p>
          <a:p>
            <a:endParaRPr lang="fr-FR" b="1" dirty="0" smtClean="0"/>
          </a:p>
          <a:p>
            <a:r>
              <a:rPr lang="fr-FR" sz="2000" b="1" dirty="0" smtClean="0"/>
              <a:t>CSRP/SRFC </a:t>
            </a:r>
            <a:r>
              <a:rPr lang="fr-FR" sz="2000" b="1" dirty="0" err="1"/>
              <a:t>member</a:t>
            </a:r>
            <a:r>
              <a:rPr lang="fr-FR" sz="2000" b="1" dirty="0"/>
              <a:t> states:</a:t>
            </a:r>
            <a:r>
              <a:rPr lang="fr-FR" sz="2000" dirty="0"/>
              <a:t> </a:t>
            </a:r>
            <a:r>
              <a:rPr lang="fr-FR" sz="2000" dirty="0" err="1"/>
              <a:t>Senegal</a:t>
            </a:r>
            <a:r>
              <a:rPr lang="fr-FR" sz="2000" dirty="0"/>
              <a:t>, </a:t>
            </a:r>
            <a:r>
              <a:rPr lang="fr-FR" sz="2000" dirty="0" err="1"/>
              <a:t>Mauritania</a:t>
            </a:r>
            <a:r>
              <a:rPr lang="fr-FR" sz="2000" dirty="0"/>
              <a:t>, The </a:t>
            </a:r>
            <a:r>
              <a:rPr lang="fr-FR" sz="2000" dirty="0" err="1"/>
              <a:t>Gambia</a:t>
            </a:r>
            <a:r>
              <a:rPr lang="fr-FR" sz="2000" dirty="0"/>
              <a:t>, </a:t>
            </a:r>
            <a:r>
              <a:rPr lang="fr-FR" sz="2000" dirty="0" err="1"/>
              <a:t>Guinea-Bissau</a:t>
            </a:r>
            <a:r>
              <a:rPr lang="fr-FR" sz="2000" dirty="0"/>
              <a:t>, </a:t>
            </a:r>
            <a:r>
              <a:rPr lang="fr-FR" sz="2000" dirty="0" err="1"/>
              <a:t>Guinea</a:t>
            </a:r>
            <a:r>
              <a:rPr lang="fr-FR" sz="2000" dirty="0"/>
              <a:t>, Sierra Leone, and Cabo Verde</a:t>
            </a:r>
            <a:br>
              <a:rPr lang="fr-FR" sz="2000" dirty="0"/>
            </a:br>
            <a:r>
              <a:rPr lang="fr-FR" sz="2000" b="1" dirty="0"/>
              <a:t>CPCO/FCWC </a:t>
            </a:r>
            <a:r>
              <a:rPr lang="fr-FR" sz="2000" b="1" dirty="0" err="1"/>
              <a:t>member</a:t>
            </a:r>
            <a:r>
              <a:rPr lang="fr-FR" sz="2000" b="1" dirty="0"/>
              <a:t> states:</a:t>
            </a:r>
            <a:r>
              <a:rPr lang="fr-FR" sz="2000" dirty="0"/>
              <a:t> Benin, Côte d’Ivoire, Ghana, Liberia, Nigeria, and Togo</a:t>
            </a:r>
          </a:p>
        </p:txBody>
      </p:sp>
      <p:sp>
        <p:nvSpPr>
          <p:cNvPr id="4" name="Espace réservé du numéro de diapositive 3"/>
          <p:cNvSpPr>
            <a:spLocks noGrp="1"/>
          </p:cNvSpPr>
          <p:nvPr>
            <p:ph type="sldNum" sz="quarter" idx="12"/>
          </p:nvPr>
        </p:nvSpPr>
        <p:spPr/>
        <p:txBody>
          <a:bodyPr/>
          <a:lstStyle/>
          <a:p>
            <a:fld id="{3EB812CA-C57E-49FD-B874-0C4738ADB8F9}" type="slidenum">
              <a:rPr lang="fr-FR" smtClean="0"/>
              <a:t>2</a:t>
            </a:fld>
            <a:endParaRPr lang="fr-FR"/>
          </a:p>
        </p:txBody>
      </p:sp>
    </p:spTree>
    <p:extLst>
      <p:ext uri="{BB962C8B-B14F-4D97-AF65-F5344CB8AC3E}">
        <p14:creationId xmlns:p14="http://schemas.microsoft.com/office/powerpoint/2010/main" val="143861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5270" cy="6858000"/>
          </a:xfrm>
          <a:prstGeom prst="rect">
            <a:avLst/>
          </a:prstGeom>
        </p:spPr>
      </p:pic>
      <p:sp>
        <p:nvSpPr>
          <p:cNvPr id="3" name="Rectangle 2"/>
          <p:cNvSpPr/>
          <p:nvPr/>
        </p:nvSpPr>
        <p:spPr>
          <a:xfrm>
            <a:off x="9145270" y="390712"/>
            <a:ext cx="2863273" cy="2308324"/>
          </a:xfrm>
          <a:prstGeom prst="rect">
            <a:avLst/>
          </a:prstGeom>
        </p:spPr>
        <p:txBody>
          <a:bodyPr wrap="square">
            <a:spAutoFit/>
          </a:bodyPr>
          <a:lstStyle/>
          <a:p>
            <a:pPr algn="just"/>
            <a:r>
              <a:rPr lang="en-US" b="1" dirty="0" smtClean="0"/>
              <a:t>CPCO </a:t>
            </a:r>
            <a:r>
              <a:rPr lang="en-US" b="1" dirty="0"/>
              <a:t>member countries (2020–2024)</a:t>
            </a:r>
            <a:r>
              <a:rPr lang="en-US" dirty="0"/>
              <a:t>: In each country, the month with the highest fishing activity varied across the different years, except in </a:t>
            </a:r>
            <a:r>
              <a:rPr lang="en-US" b="1" dirty="0"/>
              <a:t>Ghana</a:t>
            </a:r>
            <a:r>
              <a:rPr lang="en-US" dirty="0"/>
              <a:t>, where it was almost always </a:t>
            </a:r>
            <a:r>
              <a:rPr lang="en-US" b="1" dirty="0"/>
              <a:t>June</a:t>
            </a:r>
            <a:r>
              <a:rPr lang="en-US" dirty="0" smtClean="0"/>
              <a:t>.</a:t>
            </a:r>
            <a:endParaRPr lang="en-US"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20</a:t>
            </a:fld>
            <a:endParaRPr lang="fr-FR"/>
          </a:p>
        </p:txBody>
      </p:sp>
    </p:spTree>
    <p:extLst>
      <p:ext uri="{BB962C8B-B14F-4D97-AF65-F5344CB8AC3E}">
        <p14:creationId xmlns:p14="http://schemas.microsoft.com/office/powerpoint/2010/main" val="2961607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16895" cy="6493164"/>
          </a:xfrm>
          <a:prstGeom prst="rect">
            <a:avLst/>
          </a:prstGeom>
        </p:spPr>
      </p:pic>
      <p:sp>
        <p:nvSpPr>
          <p:cNvPr id="4" name="Rectangle 3"/>
          <p:cNvSpPr/>
          <p:nvPr/>
        </p:nvSpPr>
        <p:spPr>
          <a:xfrm>
            <a:off x="8358910" y="621300"/>
            <a:ext cx="3703782" cy="4247317"/>
          </a:xfrm>
          <a:prstGeom prst="rect">
            <a:avLst/>
          </a:prstGeom>
        </p:spPr>
        <p:txBody>
          <a:bodyPr wrap="square">
            <a:spAutoFit/>
          </a:bodyPr>
          <a:lstStyle/>
          <a:p>
            <a:pPr marL="285750" indent="-285750" algn="just">
              <a:buFont typeface="Arial" panose="020B0604020202020204" pitchFamily="34" charset="0"/>
              <a:buChar char="•"/>
            </a:pPr>
            <a:r>
              <a:rPr lang="en-US" dirty="0" smtClean="0"/>
              <a:t>CSRP </a:t>
            </a:r>
            <a:r>
              <a:rPr lang="en-US" dirty="0"/>
              <a:t>member countries combined (2020–2024): The </a:t>
            </a:r>
            <a:r>
              <a:rPr lang="en-US" b="1" dirty="0"/>
              <a:t>maximum trawler fishing activity</a:t>
            </a:r>
            <a:r>
              <a:rPr lang="en-US" dirty="0"/>
              <a:t> generally occurred between </a:t>
            </a:r>
            <a:r>
              <a:rPr lang="en-US" b="1" dirty="0"/>
              <a:t>July and September</a:t>
            </a:r>
            <a:r>
              <a:rPr lang="en-US" dirty="0"/>
              <a:t>, except in 2020 when it was </a:t>
            </a:r>
            <a:r>
              <a:rPr lang="en-US" b="1" dirty="0"/>
              <a:t>March</a:t>
            </a:r>
            <a:r>
              <a:rPr lang="en-US" dirty="0"/>
              <a:t>. Within this interval, </a:t>
            </a:r>
            <a:r>
              <a:rPr lang="en-US" b="1" dirty="0"/>
              <a:t>September</a:t>
            </a:r>
            <a:r>
              <a:rPr lang="en-US" dirty="0"/>
              <a:t> most frequently recorded the </a:t>
            </a:r>
            <a:r>
              <a:rPr lang="en-US" b="1" dirty="0"/>
              <a:t>highest trawler fishing hours</a:t>
            </a:r>
            <a:r>
              <a:rPr lang="en-US" dirty="0"/>
              <a:t>. </a:t>
            </a:r>
            <a:endParaRPr lang="en-US" dirty="0" smtClean="0"/>
          </a:p>
          <a:p>
            <a:pPr algn="just"/>
            <a:endParaRPr lang="en-US" dirty="0" smtClean="0"/>
          </a:p>
          <a:p>
            <a:pPr marL="285750" indent="-285750" algn="just">
              <a:buFont typeface="Arial" panose="020B0604020202020204" pitchFamily="34" charset="0"/>
              <a:buChar char="•"/>
            </a:pPr>
            <a:r>
              <a:rPr lang="en-US" dirty="0" smtClean="0"/>
              <a:t>Conversely</a:t>
            </a:r>
            <a:r>
              <a:rPr lang="en-US" dirty="0"/>
              <a:t>, </a:t>
            </a:r>
            <a:r>
              <a:rPr lang="en-US" b="1" dirty="0"/>
              <a:t>November</a:t>
            </a:r>
            <a:r>
              <a:rPr lang="en-US" dirty="0"/>
              <a:t> usually had the </a:t>
            </a:r>
            <a:r>
              <a:rPr lang="en-US" b="1" dirty="0"/>
              <a:t>lowest trawler fishing hours</a:t>
            </a:r>
            <a:r>
              <a:rPr lang="en-US" dirty="0"/>
              <a:t>, except in 2023 when </a:t>
            </a:r>
            <a:r>
              <a:rPr lang="en-US" b="1" dirty="0"/>
              <a:t>January</a:t>
            </a:r>
            <a:r>
              <a:rPr lang="en-US" dirty="0"/>
              <a:t> recorded the </a:t>
            </a:r>
            <a:r>
              <a:rPr lang="en-US" b="1" dirty="0"/>
              <a:t>minimum</a:t>
            </a:r>
            <a:r>
              <a:rPr lang="en-US" dirty="0"/>
              <a:t>.</a:t>
            </a:r>
            <a:endParaRPr lang="en-US" dirty="0" smtClean="0"/>
          </a:p>
          <a:p>
            <a:pPr algn="just"/>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21</a:t>
            </a:fld>
            <a:endParaRPr lang="fr-FR"/>
          </a:p>
        </p:txBody>
      </p:sp>
    </p:spTree>
    <p:extLst>
      <p:ext uri="{BB962C8B-B14F-4D97-AF65-F5344CB8AC3E}">
        <p14:creationId xmlns:p14="http://schemas.microsoft.com/office/powerpoint/2010/main" val="3334659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712091" cy="6613236"/>
          </a:xfrm>
          <a:prstGeom prst="rect">
            <a:avLst/>
          </a:prstGeom>
        </p:spPr>
      </p:pic>
      <p:sp>
        <p:nvSpPr>
          <p:cNvPr id="3" name="Rectangle 2"/>
          <p:cNvSpPr/>
          <p:nvPr/>
        </p:nvSpPr>
        <p:spPr>
          <a:xfrm>
            <a:off x="8349674" y="1387918"/>
            <a:ext cx="3703782" cy="2585323"/>
          </a:xfrm>
          <a:prstGeom prst="rect">
            <a:avLst/>
          </a:prstGeom>
        </p:spPr>
        <p:txBody>
          <a:bodyPr wrap="square">
            <a:spAutoFit/>
          </a:bodyPr>
          <a:lstStyle/>
          <a:p>
            <a:pPr marL="285750" indent="-285750" algn="just">
              <a:buFont typeface="Arial" panose="020B0604020202020204" pitchFamily="34" charset="0"/>
              <a:buChar char="•"/>
            </a:pPr>
            <a:r>
              <a:rPr lang="en-US" dirty="0" smtClean="0"/>
              <a:t>CPCO </a:t>
            </a:r>
            <a:r>
              <a:rPr lang="en-US" dirty="0"/>
              <a:t>member countries combined (2020–2024): The </a:t>
            </a:r>
            <a:r>
              <a:rPr lang="en-US" b="1" dirty="0"/>
              <a:t>highest trawler fishing hours</a:t>
            </a:r>
            <a:r>
              <a:rPr lang="en-US" dirty="0"/>
              <a:t> occurred in either </a:t>
            </a:r>
            <a:r>
              <a:rPr lang="en-US" b="1" dirty="0"/>
              <a:t>October</a:t>
            </a:r>
            <a:r>
              <a:rPr lang="en-US" dirty="0"/>
              <a:t> or </a:t>
            </a:r>
            <a:r>
              <a:rPr lang="en-US" b="1" dirty="0"/>
              <a:t>December</a:t>
            </a:r>
            <a:r>
              <a:rPr lang="en-US" dirty="0"/>
              <a:t>. </a:t>
            </a:r>
            <a:endParaRPr lang="en-US" dirty="0" smtClean="0"/>
          </a:p>
          <a:p>
            <a:pPr algn="just"/>
            <a:endParaRPr lang="en-US" dirty="0" smtClean="0"/>
          </a:p>
          <a:p>
            <a:pPr marL="285750" indent="-285750" algn="just">
              <a:buFont typeface="Arial" panose="020B0604020202020204" pitchFamily="34" charset="0"/>
              <a:buChar char="•"/>
            </a:pPr>
            <a:r>
              <a:rPr lang="en-US" dirty="0" smtClean="0"/>
              <a:t>Conversely</a:t>
            </a:r>
            <a:r>
              <a:rPr lang="en-US" dirty="0"/>
              <a:t>, the </a:t>
            </a:r>
            <a:r>
              <a:rPr lang="en-US" b="1" dirty="0"/>
              <a:t>lowest trawler fishing hours</a:t>
            </a:r>
            <a:r>
              <a:rPr lang="en-US" dirty="0"/>
              <a:t> generally fell between </a:t>
            </a:r>
            <a:r>
              <a:rPr lang="en-US" b="1" dirty="0"/>
              <a:t>February and </a:t>
            </a:r>
            <a:r>
              <a:rPr lang="en-US" b="1" dirty="0" smtClean="0"/>
              <a:t>March</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22</a:t>
            </a:fld>
            <a:endParaRPr lang="fr-FR"/>
          </a:p>
        </p:txBody>
      </p:sp>
    </p:spTree>
    <p:extLst>
      <p:ext uri="{BB962C8B-B14F-4D97-AF65-F5344CB8AC3E}">
        <p14:creationId xmlns:p14="http://schemas.microsoft.com/office/powerpoint/2010/main" val="19904132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55089" cy="6858000"/>
          </a:xfrm>
          <a:prstGeom prst="rect">
            <a:avLst/>
          </a:prstGeom>
        </p:spPr>
      </p:pic>
      <p:sp>
        <p:nvSpPr>
          <p:cNvPr id="3" name="Rectangle 2"/>
          <p:cNvSpPr/>
          <p:nvPr/>
        </p:nvSpPr>
        <p:spPr>
          <a:xfrm>
            <a:off x="8321965" y="842973"/>
            <a:ext cx="3703782" cy="2862322"/>
          </a:xfrm>
          <a:prstGeom prst="rect">
            <a:avLst/>
          </a:prstGeom>
        </p:spPr>
        <p:txBody>
          <a:bodyPr wrap="square">
            <a:spAutoFit/>
          </a:bodyPr>
          <a:lstStyle/>
          <a:p>
            <a:pPr marL="285750" indent="-285750" algn="just">
              <a:buFont typeface="Arial" panose="020B0604020202020204" pitchFamily="34" charset="0"/>
              <a:buChar char="•"/>
            </a:pPr>
            <a:r>
              <a:rPr lang="en-US" dirty="0" smtClean="0"/>
              <a:t>Senegal </a:t>
            </a:r>
            <a:r>
              <a:rPr lang="en-US" dirty="0"/>
              <a:t>(2020–2024): The month with the </a:t>
            </a:r>
            <a:r>
              <a:rPr lang="en-US" b="1" dirty="0"/>
              <a:t>highest trawler fishing hours</a:t>
            </a:r>
            <a:r>
              <a:rPr lang="en-US" dirty="0"/>
              <a:t> varied from year to year, with </a:t>
            </a:r>
            <a:r>
              <a:rPr lang="en-US" b="1" dirty="0"/>
              <a:t>August</a:t>
            </a:r>
            <a:r>
              <a:rPr lang="en-US" dirty="0"/>
              <a:t> occurring most frequently. In 2024, the peak month was </a:t>
            </a:r>
            <a:r>
              <a:rPr lang="en-US" b="1" dirty="0"/>
              <a:t>March</a:t>
            </a:r>
            <a:r>
              <a:rPr lang="en-US" dirty="0"/>
              <a:t>.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Conversely</a:t>
            </a:r>
            <a:r>
              <a:rPr lang="en-US" dirty="0"/>
              <a:t>, the </a:t>
            </a:r>
            <a:r>
              <a:rPr lang="en-US" b="1" dirty="0"/>
              <a:t>lowest trawler fishing hours</a:t>
            </a:r>
            <a:r>
              <a:rPr lang="en-US" dirty="0"/>
              <a:t> generally occurred in either </a:t>
            </a:r>
            <a:r>
              <a:rPr lang="en-US" b="1" dirty="0"/>
              <a:t>October</a:t>
            </a:r>
            <a:r>
              <a:rPr lang="en-US" dirty="0"/>
              <a:t> or </a:t>
            </a:r>
            <a:r>
              <a:rPr lang="en-US" b="1" dirty="0"/>
              <a:t>December</a:t>
            </a:r>
            <a:r>
              <a:rPr lang="en-US" dirty="0"/>
              <a:t>.</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23</a:t>
            </a:fld>
            <a:endParaRPr lang="fr-FR"/>
          </a:p>
        </p:txBody>
      </p:sp>
    </p:spTree>
    <p:extLst>
      <p:ext uri="{BB962C8B-B14F-4D97-AF65-F5344CB8AC3E}">
        <p14:creationId xmlns:p14="http://schemas.microsoft.com/office/powerpoint/2010/main" val="42827566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719792" cy="6520873"/>
          </a:xfrm>
          <a:prstGeom prst="rect">
            <a:avLst/>
          </a:prstGeom>
        </p:spPr>
      </p:pic>
      <p:sp>
        <p:nvSpPr>
          <p:cNvPr id="3" name="Rectangle 2"/>
          <p:cNvSpPr/>
          <p:nvPr/>
        </p:nvSpPr>
        <p:spPr>
          <a:xfrm>
            <a:off x="8268811" y="554181"/>
            <a:ext cx="3833092" cy="2862322"/>
          </a:xfrm>
          <a:prstGeom prst="rect">
            <a:avLst/>
          </a:prstGeom>
        </p:spPr>
        <p:txBody>
          <a:bodyPr wrap="square">
            <a:spAutoFit/>
          </a:bodyPr>
          <a:lstStyle/>
          <a:p>
            <a:pPr marL="285750" indent="-285750" algn="just">
              <a:buFont typeface="Arial" panose="020B0604020202020204" pitchFamily="34" charset="0"/>
              <a:buChar char="•"/>
            </a:pPr>
            <a:r>
              <a:rPr lang="en-US" dirty="0" smtClean="0"/>
              <a:t>Mauritania </a:t>
            </a:r>
            <a:r>
              <a:rPr lang="en-US" dirty="0"/>
              <a:t>(2020–2024): The </a:t>
            </a:r>
            <a:r>
              <a:rPr lang="en-US" b="1" dirty="0"/>
              <a:t>highest trawler fishing hours </a:t>
            </a:r>
            <a:r>
              <a:rPr lang="en-US" dirty="0"/>
              <a:t>occurred in </a:t>
            </a:r>
            <a:r>
              <a:rPr lang="en-US" b="1" dirty="0"/>
              <a:t>December</a:t>
            </a:r>
            <a:r>
              <a:rPr lang="en-US" dirty="0"/>
              <a:t> or </a:t>
            </a:r>
            <a:r>
              <a:rPr lang="en-US" b="1" dirty="0"/>
              <a:t>January</a:t>
            </a:r>
            <a:r>
              <a:rPr lang="en-US" dirty="0"/>
              <a:t> from 2020 to 2022, and in </a:t>
            </a:r>
            <a:r>
              <a:rPr lang="en-US" b="1" dirty="0"/>
              <a:t>August</a:t>
            </a:r>
            <a:r>
              <a:rPr lang="en-US" dirty="0"/>
              <a:t> during 2023 and 2024.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Conversely</a:t>
            </a:r>
            <a:r>
              <a:rPr lang="en-US" dirty="0"/>
              <a:t>, </a:t>
            </a:r>
            <a:r>
              <a:rPr lang="en-US" b="1" dirty="0"/>
              <a:t>November</a:t>
            </a:r>
            <a:r>
              <a:rPr lang="en-US" dirty="0"/>
              <a:t> generally recorded the </a:t>
            </a:r>
            <a:r>
              <a:rPr lang="en-US" b="1" dirty="0"/>
              <a:t>lowest trawler fishing hours</a:t>
            </a:r>
            <a:r>
              <a:rPr lang="en-US" dirty="0"/>
              <a:t>, except in 2023 when </a:t>
            </a:r>
            <a:r>
              <a:rPr lang="en-US" b="1" dirty="0"/>
              <a:t>May</a:t>
            </a:r>
            <a:r>
              <a:rPr lang="en-US" dirty="0"/>
              <a:t> had the </a:t>
            </a:r>
            <a:r>
              <a:rPr lang="en-US" b="1" dirty="0"/>
              <a:t>minimum</a:t>
            </a:r>
            <a:r>
              <a:rPr lang="en-US" dirty="0"/>
              <a:t>.</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24</a:t>
            </a:fld>
            <a:endParaRPr lang="fr-FR"/>
          </a:p>
        </p:txBody>
      </p:sp>
    </p:spTree>
    <p:extLst>
      <p:ext uri="{BB962C8B-B14F-4D97-AF65-F5344CB8AC3E}">
        <p14:creationId xmlns:p14="http://schemas.microsoft.com/office/powerpoint/2010/main" val="1391540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3"/>
            <a:ext cx="10048221" cy="6696363"/>
          </a:xfrm>
          <a:prstGeom prst="rect">
            <a:avLst/>
          </a:prstGeom>
        </p:spPr>
      </p:pic>
      <p:sp>
        <p:nvSpPr>
          <p:cNvPr id="3" name="Rectangle 2"/>
          <p:cNvSpPr/>
          <p:nvPr/>
        </p:nvSpPr>
        <p:spPr>
          <a:xfrm>
            <a:off x="8131675" y="1052944"/>
            <a:ext cx="3833092" cy="2585323"/>
          </a:xfrm>
          <a:prstGeom prst="rect">
            <a:avLst/>
          </a:prstGeom>
        </p:spPr>
        <p:txBody>
          <a:bodyPr wrap="square">
            <a:spAutoFit/>
          </a:bodyPr>
          <a:lstStyle/>
          <a:p>
            <a:pPr marL="285750" indent="-285750" algn="just">
              <a:buFont typeface="Arial" panose="020B0604020202020204" pitchFamily="34" charset="0"/>
              <a:buChar char="•"/>
            </a:pPr>
            <a:r>
              <a:rPr lang="en-US" dirty="0" smtClean="0"/>
              <a:t>Cabo </a:t>
            </a:r>
            <a:r>
              <a:rPr lang="en-US" dirty="0"/>
              <a:t>Verde (2020–2024): Compared to other CSRP countries, </a:t>
            </a:r>
            <a:r>
              <a:rPr lang="en-US" b="1" dirty="0"/>
              <a:t>fishing with trawlers</a:t>
            </a:r>
            <a:r>
              <a:rPr lang="en-US" dirty="0"/>
              <a:t> occurred during very few months, with the majority of months recording </a:t>
            </a:r>
            <a:r>
              <a:rPr lang="en-US" b="1" dirty="0"/>
              <a:t>zero fishing hours with trawlers</a:t>
            </a:r>
            <a:r>
              <a:rPr lang="en-US" dirty="0"/>
              <a:t>. As noted earlier, </a:t>
            </a:r>
            <a:r>
              <a:rPr lang="en-US" b="1" dirty="0"/>
              <a:t>drifting longlines </a:t>
            </a:r>
            <a:r>
              <a:rPr lang="en-US" dirty="0"/>
              <a:t>were by far the most widely used fishing gear.</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25</a:t>
            </a:fld>
            <a:endParaRPr lang="fr-FR"/>
          </a:p>
        </p:txBody>
      </p:sp>
    </p:spTree>
    <p:extLst>
      <p:ext uri="{BB962C8B-B14F-4D97-AF65-F5344CB8AC3E}">
        <p14:creationId xmlns:p14="http://schemas.microsoft.com/office/powerpoint/2010/main" val="2326775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2"/>
            <a:ext cx="9724671" cy="6765635"/>
          </a:xfrm>
          <a:prstGeom prst="rect">
            <a:avLst/>
          </a:prstGeom>
        </p:spPr>
      </p:pic>
      <p:sp>
        <p:nvSpPr>
          <p:cNvPr id="3" name="Rectangle 2"/>
          <p:cNvSpPr/>
          <p:nvPr/>
        </p:nvSpPr>
        <p:spPr>
          <a:xfrm>
            <a:off x="8131675" y="1052944"/>
            <a:ext cx="3833092" cy="923330"/>
          </a:xfrm>
          <a:prstGeom prst="rect">
            <a:avLst/>
          </a:prstGeom>
        </p:spPr>
        <p:txBody>
          <a:bodyPr wrap="square">
            <a:spAutoFit/>
          </a:bodyPr>
          <a:lstStyle/>
          <a:p>
            <a:pPr marL="285750" indent="-285750" algn="just">
              <a:buFont typeface="Arial" panose="020B0604020202020204" pitchFamily="34" charset="0"/>
              <a:buChar char="•"/>
            </a:pPr>
            <a:r>
              <a:rPr lang="en-US" dirty="0" smtClean="0"/>
              <a:t>Gambia </a:t>
            </a:r>
            <a:r>
              <a:rPr lang="en-US" dirty="0"/>
              <a:t>(2020–2024): The </a:t>
            </a:r>
            <a:r>
              <a:rPr lang="en-US" b="1" dirty="0"/>
              <a:t>highest trawler fishing hours</a:t>
            </a:r>
            <a:r>
              <a:rPr lang="en-US" dirty="0"/>
              <a:t> occurred in </a:t>
            </a:r>
            <a:r>
              <a:rPr lang="en-US" b="1" dirty="0"/>
              <a:t>October</a:t>
            </a:r>
            <a:r>
              <a:rPr lang="en-US" dirty="0"/>
              <a:t>, </a:t>
            </a:r>
            <a:r>
              <a:rPr lang="en-US" b="1" dirty="0"/>
              <a:t>December</a:t>
            </a:r>
            <a:r>
              <a:rPr lang="en-US" dirty="0"/>
              <a:t>, or </a:t>
            </a:r>
            <a:r>
              <a:rPr lang="en-US" b="1" dirty="0"/>
              <a:t>January</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26</a:t>
            </a:fld>
            <a:endParaRPr lang="fr-FR"/>
          </a:p>
        </p:txBody>
      </p:sp>
    </p:spTree>
    <p:extLst>
      <p:ext uri="{BB962C8B-B14F-4D97-AF65-F5344CB8AC3E}">
        <p14:creationId xmlns:p14="http://schemas.microsoft.com/office/powerpoint/2010/main" val="3808529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919606" cy="6857999"/>
          </a:xfrm>
          <a:prstGeom prst="rect">
            <a:avLst/>
          </a:prstGeom>
        </p:spPr>
      </p:pic>
      <p:sp>
        <p:nvSpPr>
          <p:cNvPr id="3" name="Rectangle 2"/>
          <p:cNvSpPr/>
          <p:nvPr/>
        </p:nvSpPr>
        <p:spPr>
          <a:xfrm>
            <a:off x="8044873" y="1052944"/>
            <a:ext cx="3919894"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t>Guinea </a:t>
            </a:r>
            <a:r>
              <a:rPr lang="en-US" dirty="0"/>
              <a:t>(2020–2024): The </a:t>
            </a:r>
            <a:r>
              <a:rPr lang="en-US" b="1" dirty="0"/>
              <a:t>highest trawler fishing hours </a:t>
            </a:r>
            <a:r>
              <a:rPr lang="en-US" dirty="0"/>
              <a:t>occurred between </a:t>
            </a:r>
            <a:r>
              <a:rPr lang="en-US" b="1" dirty="0"/>
              <a:t>April and August</a:t>
            </a:r>
            <a:r>
              <a:rPr lang="en-US" dirty="0"/>
              <a:t>, with </a:t>
            </a:r>
            <a:r>
              <a:rPr lang="en-US" b="1" dirty="0"/>
              <a:t>April</a:t>
            </a:r>
            <a:r>
              <a:rPr lang="en-US" dirty="0"/>
              <a:t> and </a:t>
            </a:r>
            <a:r>
              <a:rPr lang="en-US" b="1" dirty="0"/>
              <a:t>June</a:t>
            </a:r>
            <a:r>
              <a:rPr lang="en-US" dirty="0"/>
              <a:t> appearing most frequently.</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27</a:t>
            </a:fld>
            <a:endParaRPr lang="fr-FR"/>
          </a:p>
        </p:txBody>
      </p:sp>
    </p:spTree>
    <p:extLst>
      <p:ext uri="{BB962C8B-B14F-4D97-AF65-F5344CB8AC3E}">
        <p14:creationId xmlns:p14="http://schemas.microsoft.com/office/powerpoint/2010/main" val="69038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1" y="0"/>
            <a:ext cx="10624962" cy="6857999"/>
          </a:xfrm>
          <a:prstGeom prst="rect">
            <a:avLst/>
          </a:prstGeom>
        </p:spPr>
      </p:pic>
      <p:sp>
        <p:nvSpPr>
          <p:cNvPr id="3" name="Rectangle 2"/>
          <p:cNvSpPr/>
          <p:nvPr/>
        </p:nvSpPr>
        <p:spPr>
          <a:xfrm>
            <a:off x="8131675" y="1052944"/>
            <a:ext cx="3833092"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Guinea </a:t>
            </a:r>
            <a:r>
              <a:rPr lang="en-US" dirty="0"/>
              <a:t>Bissau (2020–2024): The </a:t>
            </a:r>
            <a:r>
              <a:rPr lang="en-US" b="1" dirty="0"/>
              <a:t>highest trawler fishing hours </a:t>
            </a:r>
            <a:r>
              <a:rPr lang="en-US" dirty="0"/>
              <a:t>occurred between </a:t>
            </a:r>
            <a:r>
              <a:rPr lang="en-US" b="1" dirty="0"/>
              <a:t>March and August</a:t>
            </a:r>
            <a:r>
              <a:rPr lang="en-US" dirty="0"/>
              <a:t>, with </a:t>
            </a:r>
            <a:r>
              <a:rPr lang="en-US" b="1" dirty="0"/>
              <a:t>March</a:t>
            </a:r>
            <a:r>
              <a:rPr lang="en-US" dirty="0"/>
              <a:t> and </a:t>
            </a:r>
            <a:r>
              <a:rPr lang="en-US" b="1" dirty="0"/>
              <a:t>June</a:t>
            </a:r>
            <a:r>
              <a:rPr lang="en-US" dirty="0"/>
              <a:t> most frequently recording the maximum trawler fishing hours.</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28</a:t>
            </a:fld>
            <a:endParaRPr lang="fr-FR"/>
          </a:p>
        </p:txBody>
      </p:sp>
    </p:spTree>
    <p:extLst>
      <p:ext uri="{BB962C8B-B14F-4D97-AF65-F5344CB8AC3E}">
        <p14:creationId xmlns:p14="http://schemas.microsoft.com/office/powerpoint/2010/main" val="830759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73898" cy="6858000"/>
          </a:xfrm>
          <a:prstGeom prst="rect">
            <a:avLst/>
          </a:prstGeom>
        </p:spPr>
      </p:pic>
      <p:sp>
        <p:nvSpPr>
          <p:cNvPr id="3" name="Rectangle 2"/>
          <p:cNvSpPr/>
          <p:nvPr/>
        </p:nvSpPr>
        <p:spPr>
          <a:xfrm>
            <a:off x="8131675" y="1052944"/>
            <a:ext cx="3833092"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t>Sierra </a:t>
            </a:r>
            <a:r>
              <a:rPr lang="en-US" dirty="0"/>
              <a:t>Leone (2020–2024): The </a:t>
            </a:r>
            <a:r>
              <a:rPr lang="en-US" b="1" dirty="0"/>
              <a:t>highest trawler fishing hours </a:t>
            </a:r>
            <a:r>
              <a:rPr lang="en-US" dirty="0"/>
              <a:t>generally occurred in </a:t>
            </a:r>
            <a:r>
              <a:rPr lang="en-US" b="1" dirty="0"/>
              <a:t>December</a:t>
            </a:r>
            <a:r>
              <a:rPr lang="en-US" dirty="0"/>
              <a:t> or </a:t>
            </a:r>
            <a:r>
              <a:rPr lang="en-US" b="1" dirty="0"/>
              <a:t>January</a:t>
            </a:r>
            <a:r>
              <a:rPr lang="en-US" dirty="0"/>
              <a:t>, except in 2020 when it was </a:t>
            </a:r>
            <a:r>
              <a:rPr lang="en-US" b="1" dirty="0" smtClean="0"/>
              <a:t>September</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29</a:t>
            </a:fld>
            <a:endParaRPr lang="fr-FR"/>
          </a:p>
        </p:txBody>
      </p:sp>
    </p:spTree>
    <p:extLst>
      <p:ext uri="{BB962C8B-B14F-4D97-AF65-F5344CB8AC3E}">
        <p14:creationId xmlns:p14="http://schemas.microsoft.com/office/powerpoint/2010/main" val="2532423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892675"/>
            <a:ext cx="12192000" cy="5078313"/>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dirty="0" smtClean="0">
                <a:solidFill>
                  <a:prstClr val="black"/>
                </a:solidFill>
              </a:rPr>
              <a:t>How </a:t>
            </a:r>
            <a:r>
              <a:rPr lang="en-US" dirty="0">
                <a:solidFill>
                  <a:prstClr val="black"/>
                </a:solidFill>
              </a:rPr>
              <a:t>does the total number of fishing hours vary by year and by fleet type (local vs. foreign) in the areas covered by the CSRP and the </a:t>
            </a:r>
            <a:r>
              <a:rPr lang="en-US" dirty="0" smtClean="0">
                <a:solidFill>
                  <a:prstClr val="black"/>
                </a:solidFill>
              </a:rPr>
              <a:t>CPCO? How </a:t>
            </a:r>
            <a:r>
              <a:rPr lang="en-US" dirty="0">
                <a:solidFill>
                  <a:prstClr val="black"/>
                </a:solidFill>
              </a:rPr>
              <a:t>does this variation look for each individual CSRP and CPCO member country?</a:t>
            </a:r>
            <a:endParaRPr lang="en-US" dirty="0" smtClean="0">
              <a:solidFill>
                <a:prstClr val="black"/>
              </a:solidFill>
            </a:endParaRPr>
          </a:p>
          <a:p>
            <a:pPr marR="0" lvl="0" algn="just" defTabSz="914400" rtl="0" eaLnBrk="1" fontAlgn="auto" latinLnBrk="0" hangingPunct="1">
              <a:lnSpc>
                <a:spcPct val="100000"/>
              </a:lnSpc>
              <a:spcBef>
                <a:spcPts val="0"/>
              </a:spcBef>
              <a:spcAft>
                <a:spcPts val="0"/>
              </a:spcAft>
              <a:buClrTx/>
              <a:buSzTx/>
              <a:tabLst/>
              <a:defRPr/>
            </a:pPr>
            <a:endParaRPr lang="en-US" dirty="0" smtClean="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Which </a:t>
            </a:r>
            <a:r>
              <a:rPr lang="en-US" dirty="0">
                <a:solidFill>
                  <a:prstClr val="black"/>
                </a:solidFill>
              </a:rPr>
              <a:t>are the top five flag states with the highest total fishing hours in the CSRP and CPCO </a:t>
            </a:r>
            <a:r>
              <a:rPr lang="en-US" dirty="0" smtClean="0">
                <a:solidFill>
                  <a:prstClr val="black"/>
                </a:solidFill>
              </a:rPr>
              <a:t>regions? Which </a:t>
            </a:r>
            <a:r>
              <a:rPr lang="en-US" dirty="0">
                <a:solidFill>
                  <a:prstClr val="black"/>
                </a:solidFill>
              </a:rPr>
              <a:t>are the top five flag states in each individual CSRP and CPCO member </a:t>
            </a:r>
            <a:r>
              <a:rPr lang="en-US" dirty="0" smtClean="0">
                <a:solidFill>
                  <a:prstClr val="black"/>
                </a:solidFill>
              </a:rPr>
              <a:t>country?</a:t>
            </a:r>
          </a:p>
          <a:p>
            <a:pPr lvl="0" algn="just">
              <a:defRPr/>
            </a:pPr>
            <a:endParaRPr lang="en-US" dirty="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How </a:t>
            </a:r>
            <a:r>
              <a:rPr lang="en-US" dirty="0">
                <a:solidFill>
                  <a:prstClr val="black"/>
                </a:solidFill>
              </a:rPr>
              <a:t>does the total number of fishing hours vary by gear type in the CSRP and CPCO regions? What are the five most commonly used fishing gear types in each CSRP and CPCO </a:t>
            </a:r>
            <a:r>
              <a:rPr lang="en-US" dirty="0" smtClean="0">
                <a:solidFill>
                  <a:prstClr val="black"/>
                </a:solidFill>
              </a:rPr>
              <a:t>country?</a:t>
            </a:r>
            <a:endParaRPr lang="en-US" dirty="0">
              <a:solidFill>
                <a:prstClr val="black"/>
              </a:solidFill>
            </a:endParaRPr>
          </a:p>
          <a:p>
            <a:pPr marL="285750" lvl="0" indent="-285750" algn="just">
              <a:buFont typeface="Arial" panose="020B0604020202020204" pitchFamily="34" charset="0"/>
              <a:buChar char="•"/>
              <a:defRPr/>
            </a:pPr>
            <a:endParaRPr lang="en-US" dirty="0" smtClean="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What </a:t>
            </a:r>
            <a:r>
              <a:rPr lang="en-US" dirty="0">
                <a:solidFill>
                  <a:prstClr val="black"/>
                </a:solidFill>
              </a:rPr>
              <a:t>are the top five most used fishing gear types by the top five flag states with the highest total fishing hours in the CSRP and CPCO </a:t>
            </a:r>
            <a:r>
              <a:rPr lang="en-US" dirty="0" smtClean="0">
                <a:solidFill>
                  <a:prstClr val="black"/>
                </a:solidFill>
              </a:rPr>
              <a:t>regions?</a:t>
            </a:r>
            <a:endParaRPr lang="en-US" dirty="0">
              <a:solidFill>
                <a:prstClr val="black"/>
              </a:solidFill>
            </a:endParaRPr>
          </a:p>
          <a:p>
            <a:pPr marL="285750" lvl="0" indent="-285750" algn="just">
              <a:buFont typeface="Arial" panose="020B0604020202020204" pitchFamily="34" charset="0"/>
              <a:buChar char="•"/>
              <a:defRPr/>
            </a:pPr>
            <a:endParaRPr lang="en-US" dirty="0" smtClean="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How </a:t>
            </a:r>
            <a:r>
              <a:rPr lang="en-US" dirty="0">
                <a:solidFill>
                  <a:prstClr val="black"/>
                </a:solidFill>
              </a:rPr>
              <a:t>does the total number of fishing hours vary by month in the CSRP and CPCO regions? How does this monthly variation appear for each CSRP and CPCO </a:t>
            </a:r>
            <a:r>
              <a:rPr lang="en-US" dirty="0" smtClean="0">
                <a:solidFill>
                  <a:prstClr val="black"/>
                </a:solidFill>
              </a:rPr>
              <a:t>country?</a:t>
            </a:r>
          </a:p>
          <a:p>
            <a:pPr marL="285750" lvl="0" indent="-285750" algn="just">
              <a:buFont typeface="Arial" panose="020B0604020202020204" pitchFamily="34" charset="0"/>
              <a:buChar char="•"/>
              <a:defRPr/>
            </a:pPr>
            <a:endParaRPr lang="en-US" dirty="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How do fishing hours using trawler gear vary by month in each CSRP and CPCO country?</a:t>
            </a:r>
          </a:p>
          <a:p>
            <a:pPr marL="285750" lvl="0" indent="-285750" algn="just">
              <a:buFont typeface="Arial" panose="020B0604020202020204" pitchFamily="34" charset="0"/>
              <a:buChar char="•"/>
              <a:defRPr/>
            </a:pPr>
            <a:endParaRPr lang="en-US" dirty="0">
              <a:solidFill>
                <a:prstClr val="black"/>
              </a:solidFill>
            </a:endParaRPr>
          </a:p>
          <a:p>
            <a:pPr marL="285750" lvl="0" indent="-285750" algn="just">
              <a:buFont typeface="Arial" panose="020B0604020202020204" pitchFamily="34" charset="0"/>
              <a:buChar char="•"/>
              <a:defRPr/>
            </a:pPr>
            <a:r>
              <a:rPr lang="en-US" dirty="0" smtClean="0">
                <a:solidFill>
                  <a:prstClr val="black"/>
                </a:solidFill>
              </a:rPr>
              <a:t>What </a:t>
            </a:r>
            <a:r>
              <a:rPr lang="en-US" dirty="0">
                <a:solidFill>
                  <a:prstClr val="black"/>
                </a:solidFill>
              </a:rPr>
              <a:t>are the total fishing hours recorded within Marine Protected Areas (MPAs) in the CSRP and CPCO regions?</a:t>
            </a:r>
            <a:endParaRPr lang="en-US" dirty="0" smtClean="0">
              <a:solidFill>
                <a:prstClr val="black"/>
              </a:solidFill>
            </a:endParaRPr>
          </a:p>
        </p:txBody>
      </p:sp>
      <p:sp>
        <p:nvSpPr>
          <p:cNvPr id="6" name="ZoneTexte 5"/>
          <p:cNvSpPr txBox="1"/>
          <p:nvPr/>
        </p:nvSpPr>
        <p:spPr>
          <a:xfrm>
            <a:off x="1593273" y="0"/>
            <a:ext cx="9005454" cy="523220"/>
          </a:xfrm>
          <a:prstGeom prst="rect">
            <a:avLst/>
          </a:prstGeom>
          <a:solidFill>
            <a:srgbClr val="FF33CC">
              <a:alpha val="50196"/>
            </a:srgbClr>
          </a:solidFill>
          <a:scene3d>
            <a:camera prst="orthographicFront"/>
            <a:lightRig rig="threePt" dir="t"/>
          </a:scene3d>
          <a:sp3d>
            <a:bevelT w="152400" h="50800" prst="softRound"/>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Specific</a:t>
            </a:r>
            <a:r>
              <a:rPr kumimoji="0" lang="fr-FR" sz="2800" b="1"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lang="fr-FR" sz="2800" b="1" dirty="0" smtClean="0">
                <a:solidFill>
                  <a:prstClr val="black"/>
                </a:solidFill>
                <a:latin typeface="Calibri" panose="020F0502020204030204"/>
              </a:rPr>
              <a:t>Questions</a:t>
            </a:r>
            <a:endPar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Espace réservé du numéro de diapositive 3"/>
          <p:cNvSpPr>
            <a:spLocks noGrp="1"/>
          </p:cNvSpPr>
          <p:nvPr>
            <p:ph type="sldNum" sz="quarter" idx="12"/>
          </p:nvPr>
        </p:nvSpPr>
        <p:spPr/>
        <p:txBody>
          <a:bodyPr/>
          <a:lstStyle/>
          <a:p>
            <a:fld id="{3EB812CA-C57E-49FD-B874-0C4738ADB8F9}" type="slidenum">
              <a:rPr lang="fr-FR" smtClean="0"/>
              <a:t>3</a:t>
            </a:fld>
            <a:endParaRPr lang="fr-FR"/>
          </a:p>
        </p:txBody>
      </p:sp>
    </p:spTree>
    <p:extLst>
      <p:ext uri="{BB962C8B-B14F-4D97-AF65-F5344CB8AC3E}">
        <p14:creationId xmlns:p14="http://schemas.microsoft.com/office/powerpoint/2010/main" val="4274650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09562" cy="6784109"/>
          </a:xfrm>
          <a:prstGeom prst="rect">
            <a:avLst/>
          </a:prstGeom>
        </p:spPr>
      </p:pic>
      <p:sp>
        <p:nvSpPr>
          <p:cNvPr id="3" name="Rectangle 2"/>
          <p:cNvSpPr/>
          <p:nvPr/>
        </p:nvSpPr>
        <p:spPr>
          <a:xfrm>
            <a:off x="8131675" y="1052944"/>
            <a:ext cx="3833092"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t>Benin </a:t>
            </a:r>
            <a:r>
              <a:rPr lang="en-US" dirty="0"/>
              <a:t>(2020–2024): </a:t>
            </a:r>
            <a:r>
              <a:rPr lang="en-US" b="1" dirty="0"/>
              <a:t>Fishing with trawlers</a:t>
            </a:r>
            <a:r>
              <a:rPr lang="en-US" dirty="0"/>
              <a:t> occurred during very few months, with the majority of months recording </a:t>
            </a:r>
            <a:r>
              <a:rPr lang="en-US" b="1" dirty="0"/>
              <a:t>zero fishing hours with trawlers</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30</a:t>
            </a:fld>
            <a:endParaRPr lang="fr-FR"/>
          </a:p>
        </p:txBody>
      </p:sp>
    </p:spTree>
    <p:extLst>
      <p:ext uri="{BB962C8B-B14F-4D97-AF65-F5344CB8AC3E}">
        <p14:creationId xmlns:p14="http://schemas.microsoft.com/office/powerpoint/2010/main" val="248294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37183" cy="6737927"/>
          </a:xfrm>
          <a:prstGeom prst="rect">
            <a:avLst/>
          </a:prstGeom>
        </p:spPr>
      </p:pic>
      <p:sp>
        <p:nvSpPr>
          <p:cNvPr id="3" name="Rectangle 2"/>
          <p:cNvSpPr/>
          <p:nvPr/>
        </p:nvSpPr>
        <p:spPr>
          <a:xfrm>
            <a:off x="8131675" y="1052944"/>
            <a:ext cx="3833092"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t>Côte </a:t>
            </a:r>
            <a:r>
              <a:rPr lang="en-US" dirty="0"/>
              <a:t>d’Ivoire (2020–2024): </a:t>
            </a:r>
            <a:r>
              <a:rPr lang="en-US" b="1" dirty="0"/>
              <a:t>Fishing with trawlers </a:t>
            </a:r>
            <a:r>
              <a:rPr lang="en-US" dirty="0"/>
              <a:t>occurred during very few months, with the majority of months recording </a:t>
            </a:r>
            <a:r>
              <a:rPr lang="en-US" b="1" dirty="0"/>
              <a:t>zero fishing hours with trawlers</a:t>
            </a:r>
            <a:r>
              <a:rPr lang="en-US" dirty="0"/>
              <a:t>, except in </a:t>
            </a:r>
            <a:r>
              <a:rPr lang="en-US" dirty="0" smtClean="0"/>
              <a:t>2020.</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31</a:t>
            </a:fld>
            <a:endParaRPr lang="fr-FR"/>
          </a:p>
        </p:txBody>
      </p:sp>
    </p:spTree>
    <p:extLst>
      <p:ext uri="{BB962C8B-B14F-4D97-AF65-F5344CB8AC3E}">
        <p14:creationId xmlns:p14="http://schemas.microsoft.com/office/powerpoint/2010/main" val="1187892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746375" cy="6858000"/>
          </a:xfrm>
          <a:prstGeom prst="rect">
            <a:avLst/>
          </a:prstGeom>
        </p:spPr>
      </p:pic>
      <p:sp>
        <p:nvSpPr>
          <p:cNvPr id="3" name="Rectangle 2"/>
          <p:cNvSpPr/>
          <p:nvPr/>
        </p:nvSpPr>
        <p:spPr>
          <a:xfrm>
            <a:off x="8131675" y="1052944"/>
            <a:ext cx="3833092"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Ghana </a:t>
            </a:r>
            <a:r>
              <a:rPr lang="en-US" dirty="0"/>
              <a:t>(2020–2024): The </a:t>
            </a:r>
            <a:r>
              <a:rPr lang="en-US" b="1" dirty="0"/>
              <a:t>highest trawler fishing hours</a:t>
            </a:r>
            <a:r>
              <a:rPr lang="en-US" dirty="0"/>
              <a:t> occurred in </a:t>
            </a:r>
            <a:r>
              <a:rPr lang="en-US" b="1" dirty="0"/>
              <a:t>December</a:t>
            </a:r>
            <a:r>
              <a:rPr lang="en-US" dirty="0"/>
              <a:t> in 2020 and </a:t>
            </a:r>
            <a:r>
              <a:rPr lang="en-US" b="1" dirty="0"/>
              <a:t>April</a:t>
            </a:r>
            <a:r>
              <a:rPr lang="en-US" dirty="0"/>
              <a:t> in 2021. For the remaining years, </a:t>
            </a:r>
            <a:r>
              <a:rPr lang="en-US" b="1" dirty="0"/>
              <a:t>June</a:t>
            </a:r>
            <a:r>
              <a:rPr lang="en-US" dirty="0"/>
              <a:t> consistently recorded the </a:t>
            </a:r>
            <a:r>
              <a:rPr lang="en-US" b="1" dirty="0"/>
              <a:t>maximum trawler fishing </a:t>
            </a:r>
            <a:r>
              <a:rPr lang="en-US" b="1" dirty="0" smtClean="0"/>
              <a:t>hours</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32</a:t>
            </a:fld>
            <a:endParaRPr lang="fr-FR"/>
          </a:p>
        </p:txBody>
      </p:sp>
    </p:spTree>
    <p:extLst>
      <p:ext uri="{BB962C8B-B14F-4D97-AF65-F5344CB8AC3E}">
        <p14:creationId xmlns:p14="http://schemas.microsoft.com/office/powerpoint/2010/main" val="292526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07"/>
            <a:ext cx="9689044" cy="6799593"/>
          </a:xfrm>
          <a:prstGeom prst="rect">
            <a:avLst/>
          </a:prstGeom>
        </p:spPr>
      </p:pic>
      <p:sp>
        <p:nvSpPr>
          <p:cNvPr id="3" name="Rectangle 2"/>
          <p:cNvSpPr/>
          <p:nvPr/>
        </p:nvSpPr>
        <p:spPr>
          <a:xfrm>
            <a:off x="8131675" y="1052944"/>
            <a:ext cx="3833092" cy="2862322"/>
          </a:xfrm>
          <a:prstGeom prst="rect">
            <a:avLst/>
          </a:prstGeom>
        </p:spPr>
        <p:txBody>
          <a:bodyPr wrap="square">
            <a:spAutoFit/>
          </a:bodyPr>
          <a:lstStyle/>
          <a:p>
            <a:pPr marL="285750" indent="-285750" algn="just">
              <a:buFont typeface="Arial" panose="020B0604020202020204" pitchFamily="34" charset="0"/>
              <a:buChar char="•"/>
            </a:pPr>
            <a:r>
              <a:rPr lang="en-US" dirty="0" smtClean="0"/>
              <a:t>Liberia </a:t>
            </a:r>
            <a:r>
              <a:rPr lang="en-US" dirty="0"/>
              <a:t>(2020–2024): The </a:t>
            </a:r>
            <a:r>
              <a:rPr lang="en-US" b="1" dirty="0"/>
              <a:t>highest trawler fishing hours</a:t>
            </a:r>
            <a:r>
              <a:rPr lang="en-US" dirty="0"/>
              <a:t> occurred between </a:t>
            </a:r>
            <a:r>
              <a:rPr lang="en-US" b="1" dirty="0"/>
              <a:t>November and January</a:t>
            </a:r>
            <a:r>
              <a:rPr lang="en-US" dirty="0"/>
              <a:t>, except in 2020 when it was </a:t>
            </a:r>
            <a:r>
              <a:rPr lang="en-US" b="1" dirty="0"/>
              <a:t>March</a:t>
            </a:r>
            <a:r>
              <a:rPr lang="en-US" dirty="0"/>
              <a:t>. </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The </a:t>
            </a:r>
            <a:r>
              <a:rPr lang="en-US" b="1" dirty="0"/>
              <a:t>lowest trawler fishing hours</a:t>
            </a:r>
            <a:r>
              <a:rPr lang="en-US" dirty="0"/>
              <a:t> fell between </a:t>
            </a:r>
            <a:r>
              <a:rPr lang="en-US" b="1" dirty="0"/>
              <a:t>May and September </a:t>
            </a:r>
            <a:r>
              <a:rPr lang="en-US" dirty="0"/>
              <a:t>from 2020 to 2022, and in </a:t>
            </a:r>
            <a:r>
              <a:rPr lang="en-US" b="1" dirty="0"/>
              <a:t>March</a:t>
            </a:r>
            <a:r>
              <a:rPr lang="en-US" dirty="0"/>
              <a:t> and </a:t>
            </a:r>
            <a:r>
              <a:rPr lang="en-US" b="1" dirty="0"/>
              <a:t>February</a:t>
            </a:r>
            <a:r>
              <a:rPr lang="en-US" dirty="0"/>
              <a:t> for 2023 and 2024, </a:t>
            </a:r>
            <a:r>
              <a:rPr lang="en-US" dirty="0" smtClean="0"/>
              <a:t>respectively.</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33</a:t>
            </a:fld>
            <a:endParaRPr lang="fr-FR"/>
          </a:p>
        </p:txBody>
      </p:sp>
    </p:spTree>
    <p:extLst>
      <p:ext uri="{BB962C8B-B14F-4D97-AF65-F5344CB8AC3E}">
        <p14:creationId xmlns:p14="http://schemas.microsoft.com/office/powerpoint/2010/main" val="1466465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768223" cy="6788727"/>
          </a:xfrm>
          <a:prstGeom prst="rect">
            <a:avLst/>
          </a:prstGeom>
        </p:spPr>
      </p:pic>
      <p:sp>
        <p:nvSpPr>
          <p:cNvPr id="3" name="Rectangle 2"/>
          <p:cNvSpPr/>
          <p:nvPr/>
        </p:nvSpPr>
        <p:spPr>
          <a:xfrm>
            <a:off x="8131675" y="1052944"/>
            <a:ext cx="3833092" cy="2862322"/>
          </a:xfrm>
          <a:prstGeom prst="rect">
            <a:avLst/>
          </a:prstGeom>
        </p:spPr>
        <p:txBody>
          <a:bodyPr wrap="square">
            <a:spAutoFit/>
          </a:bodyPr>
          <a:lstStyle/>
          <a:p>
            <a:pPr marL="285750" indent="-285750" algn="just">
              <a:buFont typeface="Arial" panose="020B0604020202020204" pitchFamily="34" charset="0"/>
              <a:buChar char="•"/>
            </a:pPr>
            <a:r>
              <a:rPr lang="en-US" dirty="0" smtClean="0"/>
              <a:t>Nigeria </a:t>
            </a:r>
            <a:r>
              <a:rPr lang="en-US" dirty="0"/>
              <a:t>(2020–2024): From 2020 to 2023, the </a:t>
            </a:r>
            <a:r>
              <a:rPr lang="en-US" b="1" dirty="0"/>
              <a:t>highest trawler fishing hours</a:t>
            </a:r>
            <a:r>
              <a:rPr lang="en-US" dirty="0"/>
              <a:t> occurred between </a:t>
            </a:r>
            <a:r>
              <a:rPr lang="en-US" b="1" dirty="0"/>
              <a:t>October and December</a:t>
            </a:r>
            <a:r>
              <a:rPr lang="en-US" dirty="0"/>
              <a:t>, with </a:t>
            </a:r>
            <a:r>
              <a:rPr lang="en-US" b="1" dirty="0"/>
              <a:t>December</a:t>
            </a:r>
            <a:r>
              <a:rPr lang="en-US" dirty="0"/>
              <a:t> appearing most frequently. In 2024, the peak month was </a:t>
            </a:r>
            <a:r>
              <a:rPr lang="en-US" b="1" dirty="0"/>
              <a:t>August</a:t>
            </a:r>
            <a:r>
              <a:rPr lang="en-US" dirty="0"/>
              <a:t>. </a:t>
            </a:r>
            <a:endParaRPr lang="en-US" dirty="0" smtClean="0"/>
          </a:p>
          <a:p>
            <a:pPr marL="285750" indent="-285750" algn="just">
              <a:buFont typeface="Arial" panose="020B0604020202020204" pitchFamily="34" charset="0"/>
              <a:buChar char="•"/>
            </a:pPr>
            <a:r>
              <a:rPr lang="en-US" dirty="0" smtClean="0"/>
              <a:t>The month associated with </a:t>
            </a:r>
            <a:r>
              <a:rPr lang="en-US" b="1" dirty="0" smtClean="0"/>
              <a:t>lowest </a:t>
            </a:r>
            <a:r>
              <a:rPr lang="en-US" b="1" dirty="0"/>
              <a:t>trawler fishing hours</a:t>
            </a:r>
            <a:r>
              <a:rPr lang="en-US" dirty="0"/>
              <a:t> varied over the five-year period, mostly falling between </a:t>
            </a:r>
            <a:r>
              <a:rPr lang="en-US" b="1" dirty="0"/>
              <a:t>January and </a:t>
            </a:r>
            <a:r>
              <a:rPr lang="en-US" b="1" dirty="0" smtClean="0"/>
              <a:t>March</a:t>
            </a:r>
            <a:r>
              <a:rPr lang="en-US" dirty="0" smtClean="0"/>
              <a:t>.</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34</a:t>
            </a:fld>
            <a:endParaRPr lang="fr-FR"/>
          </a:p>
        </p:txBody>
      </p:sp>
    </p:spTree>
    <p:extLst>
      <p:ext uri="{BB962C8B-B14F-4D97-AF65-F5344CB8AC3E}">
        <p14:creationId xmlns:p14="http://schemas.microsoft.com/office/powerpoint/2010/main" val="3920388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595967" cy="6747164"/>
          </a:xfrm>
          <a:prstGeom prst="rect">
            <a:avLst/>
          </a:prstGeom>
        </p:spPr>
      </p:pic>
      <p:sp>
        <p:nvSpPr>
          <p:cNvPr id="3" name="Rectangle 2"/>
          <p:cNvSpPr/>
          <p:nvPr/>
        </p:nvSpPr>
        <p:spPr>
          <a:xfrm>
            <a:off x="8131675" y="1052944"/>
            <a:ext cx="3833092"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Togo </a:t>
            </a:r>
            <a:r>
              <a:rPr lang="en-US" dirty="0"/>
              <a:t>(2020–2024): The </a:t>
            </a:r>
            <a:r>
              <a:rPr lang="en-US" dirty="0" smtClean="0"/>
              <a:t>month associated with </a:t>
            </a:r>
            <a:r>
              <a:rPr lang="en-US" b="1" dirty="0" smtClean="0"/>
              <a:t>highest </a:t>
            </a:r>
            <a:r>
              <a:rPr lang="en-US" b="1" dirty="0"/>
              <a:t>trawler fishing hours</a:t>
            </a:r>
            <a:r>
              <a:rPr lang="en-US" dirty="0"/>
              <a:t> varied between </a:t>
            </a:r>
            <a:r>
              <a:rPr lang="en-US" b="1" dirty="0"/>
              <a:t>August and December</a:t>
            </a:r>
            <a:r>
              <a:rPr lang="en-US" dirty="0"/>
              <a:t> from 2020 to 2023, and in 2024 the peak month was </a:t>
            </a:r>
            <a:r>
              <a:rPr lang="en-US" b="1" dirty="0"/>
              <a:t>March</a:t>
            </a:r>
            <a:r>
              <a:rPr lang="en-US" dirty="0"/>
              <a:t>.</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35</a:t>
            </a:fld>
            <a:endParaRPr lang="fr-FR"/>
          </a:p>
        </p:txBody>
      </p:sp>
    </p:spTree>
    <p:extLst>
      <p:ext uri="{BB962C8B-B14F-4D97-AF65-F5344CB8AC3E}">
        <p14:creationId xmlns:p14="http://schemas.microsoft.com/office/powerpoint/2010/main" val="520813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152574" cy="5929745"/>
          </a:xfrm>
          <a:prstGeom prst="rect">
            <a:avLst/>
          </a:prstGeom>
        </p:spPr>
      </p:pic>
      <p:sp>
        <p:nvSpPr>
          <p:cNvPr id="2" name="ZoneTexte 1"/>
          <p:cNvSpPr txBox="1"/>
          <p:nvPr/>
        </p:nvSpPr>
        <p:spPr>
          <a:xfrm>
            <a:off x="8377382" y="555960"/>
            <a:ext cx="3639126" cy="4524315"/>
          </a:xfrm>
          <a:prstGeom prst="rect">
            <a:avLst/>
          </a:prstGeom>
          <a:noFill/>
        </p:spPr>
        <p:txBody>
          <a:bodyPr wrap="square" rtlCol="0">
            <a:spAutoFit/>
          </a:bodyPr>
          <a:lstStyle/>
          <a:p>
            <a:pPr algn="just"/>
            <a:r>
              <a:rPr lang="en-US" dirty="0" smtClean="0">
                <a:solidFill>
                  <a:prstClr val="black"/>
                </a:solidFill>
              </a:rPr>
              <a:t>The </a:t>
            </a:r>
            <a:r>
              <a:rPr lang="en-US" dirty="0">
                <a:solidFill>
                  <a:prstClr val="black"/>
                </a:solidFill>
              </a:rPr>
              <a:t>table presents </a:t>
            </a:r>
            <a:r>
              <a:rPr lang="en-US" b="1" dirty="0">
                <a:solidFill>
                  <a:prstClr val="black"/>
                </a:solidFill>
              </a:rPr>
              <a:t>MPAs </a:t>
            </a:r>
            <a:r>
              <a:rPr lang="en-US" dirty="0">
                <a:solidFill>
                  <a:prstClr val="black"/>
                </a:solidFill>
              </a:rPr>
              <a:t>within the area covered by CSRP that have recorded data in the Global Fishing Watch dataset. Some MPAs have point coordinates appearing in the dataset but are associated with </a:t>
            </a:r>
            <a:r>
              <a:rPr lang="en-US" b="1" dirty="0">
                <a:solidFill>
                  <a:prstClr val="black"/>
                </a:solidFill>
              </a:rPr>
              <a:t>zero fishing hours</a:t>
            </a:r>
            <a:r>
              <a:rPr lang="en-US" dirty="0">
                <a:solidFill>
                  <a:prstClr val="black"/>
                </a:solidFill>
              </a:rPr>
              <a:t>. The MPAs with the </a:t>
            </a:r>
            <a:r>
              <a:rPr lang="en-US" b="1" dirty="0">
                <a:solidFill>
                  <a:prstClr val="black"/>
                </a:solidFill>
              </a:rPr>
              <a:t>highest fishing hours</a:t>
            </a:r>
            <a:r>
              <a:rPr lang="en-US" dirty="0">
                <a:solidFill>
                  <a:prstClr val="black"/>
                </a:solidFill>
              </a:rPr>
              <a:t> are </a:t>
            </a:r>
            <a:r>
              <a:rPr lang="en-US" b="1" dirty="0" err="1">
                <a:solidFill>
                  <a:prstClr val="black"/>
                </a:solidFill>
              </a:rPr>
              <a:t>Gorée</a:t>
            </a:r>
            <a:r>
              <a:rPr lang="en-US" dirty="0">
                <a:solidFill>
                  <a:prstClr val="black"/>
                </a:solidFill>
              </a:rPr>
              <a:t> in Senegal, followed by </a:t>
            </a:r>
            <a:r>
              <a:rPr lang="en-US" b="1" dirty="0" err="1">
                <a:solidFill>
                  <a:prstClr val="black"/>
                </a:solidFill>
              </a:rPr>
              <a:t>Bolama</a:t>
            </a:r>
            <a:r>
              <a:rPr lang="en-US" b="1" dirty="0">
                <a:solidFill>
                  <a:prstClr val="black"/>
                </a:solidFill>
              </a:rPr>
              <a:t>–</a:t>
            </a:r>
            <a:r>
              <a:rPr lang="en-US" b="1" dirty="0" err="1">
                <a:solidFill>
                  <a:prstClr val="black"/>
                </a:solidFill>
              </a:rPr>
              <a:t>Bijagos</a:t>
            </a:r>
            <a:r>
              <a:rPr lang="en-US" dirty="0">
                <a:solidFill>
                  <a:prstClr val="black"/>
                </a:solidFill>
              </a:rPr>
              <a:t> and </a:t>
            </a:r>
            <a:r>
              <a:rPr lang="en-US" b="1" dirty="0" err="1">
                <a:solidFill>
                  <a:prstClr val="black"/>
                </a:solidFill>
              </a:rPr>
              <a:t>Ilhas</a:t>
            </a:r>
            <a:r>
              <a:rPr lang="en-US" b="1" dirty="0">
                <a:solidFill>
                  <a:prstClr val="black"/>
                </a:solidFill>
              </a:rPr>
              <a:t> Formosa, </a:t>
            </a:r>
            <a:r>
              <a:rPr lang="en-US" b="1" dirty="0" err="1">
                <a:solidFill>
                  <a:prstClr val="black"/>
                </a:solidFill>
              </a:rPr>
              <a:t>Nago</a:t>
            </a:r>
            <a:r>
              <a:rPr lang="en-US" b="1" dirty="0">
                <a:solidFill>
                  <a:prstClr val="black"/>
                </a:solidFill>
              </a:rPr>
              <a:t> &amp; </a:t>
            </a:r>
            <a:r>
              <a:rPr lang="en-US" b="1" dirty="0" err="1">
                <a:solidFill>
                  <a:prstClr val="black"/>
                </a:solidFill>
              </a:rPr>
              <a:t>Tchedia</a:t>
            </a:r>
            <a:r>
              <a:rPr lang="en-US" b="1" dirty="0">
                <a:solidFill>
                  <a:prstClr val="black"/>
                </a:solidFill>
              </a:rPr>
              <a:t> (</a:t>
            </a:r>
            <a:r>
              <a:rPr lang="en-US" b="1" dirty="0" err="1">
                <a:solidFill>
                  <a:prstClr val="black"/>
                </a:solidFill>
              </a:rPr>
              <a:t>Urok</a:t>
            </a:r>
            <a:r>
              <a:rPr lang="en-US" b="1" dirty="0">
                <a:solidFill>
                  <a:prstClr val="black"/>
                </a:solidFill>
              </a:rPr>
              <a:t>)</a:t>
            </a:r>
            <a:r>
              <a:rPr lang="en-US" dirty="0">
                <a:solidFill>
                  <a:prstClr val="black"/>
                </a:solidFill>
              </a:rPr>
              <a:t> in Guinea Bissau. Among CSRP member countries, MPAs in </a:t>
            </a:r>
            <a:r>
              <a:rPr lang="en-US" b="1" dirty="0">
                <a:solidFill>
                  <a:prstClr val="black"/>
                </a:solidFill>
              </a:rPr>
              <a:t>Mauritania, Gambia, and Guinea</a:t>
            </a:r>
            <a:r>
              <a:rPr lang="en-US" dirty="0">
                <a:solidFill>
                  <a:prstClr val="black"/>
                </a:solidFill>
              </a:rPr>
              <a:t> have no recorded data in the Global Fishing Watch dataset, corresponding to </a:t>
            </a:r>
            <a:r>
              <a:rPr lang="en-US" b="1" dirty="0">
                <a:solidFill>
                  <a:prstClr val="black"/>
                </a:solidFill>
              </a:rPr>
              <a:t>zero fishing </a:t>
            </a:r>
            <a:r>
              <a:rPr lang="en-US" b="1" dirty="0" smtClean="0">
                <a:solidFill>
                  <a:prstClr val="black"/>
                </a:solidFill>
              </a:rPr>
              <a:t>hours</a:t>
            </a:r>
            <a:r>
              <a:rPr lang="en-US" dirty="0" smtClean="0">
                <a:solidFill>
                  <a:prstClr val="black"/>
                </a:solidFill>
              </a:rPr>
              <a:t>.</a:t>
            </a:r>
            <a:endParaRPr lang="fr-FR"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36</a:t>
            </a:fld>
            <a:endParaRPr lang="fr-FR"/>
          </a:p>
        </p:txBody>
      </p:sp>
    </p:spTree>
    <p:extLst>
      <p:ext uri="{BB962C8B-B14F-4D97-AF65-F5344CB8AC3E}">
        <p14:creationId xmlns:p14="http://schemas.microsoft.com/office/powerpoint/2010/main" val="3846988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101601"/>
            <a:ext cx="12192000" cy="615553"/>
          </a:xfrm>
          <a:prstGeom prst="rect">
            <a:avLst/>
          </a:prstGeom>
          <a:noFill/>
        </p:spPr>
        <p:txBody>
          <a:bodyPr wrap="square" rtlCol="0">
            <a:spAutoFit/>
          </a:bodyPr>
          <a:lstStyle/>
          <a:p>
            <a:pPr algn="ctr"/>
            <a:r>
              <a:rPr lang="fr-FR" sz="3400" dirty="0" smtClean="0"/>
              <a:t>Total Fishing Hours in CPCO/FCWC Marine Protected Areas (MPA)</a:t>
            </a:r>
            <a:endParaRPr lang="fr-FR" sz="3400" dirty="0"/>
          </a:p>
        </p:txBody>
      </p:sp>
      <p:sp>
        <p:nvSpPr>
          <p:cNvPr id="4" name="ZoneTexte 3"/>
          <p:cNvSpPr txBox="1"/>
          <p:nvPr/>
        </p:nvSpPr>
        <p:spPr>
          <a:xfrm>
            <a:off x="337127" y="1110142"/>
            <a:ext cx="11517746" cy="3046988"/>
          </a:xfrm>
          <a:prstGeom prst="rect">
            <a:avLst/>
          </a:prstGeom>
          <a:noFill/>
        </p:spPr>
        <p:txBody>
          <a:bodyPr wrap="square" rtlCol="0">
            <a:spAutoFit/>
          </a:bodyPr>
          <a:lstStyle/>
          <a:p>
            <a:pPr algn="just"/>
            <a:r>
              <a:rPr lang="en-US" sz="3200" dirty="0" smtClean="0"/>
              <a:t>There </a:t>
            </a:r>
            <a:r>
              <a:rPr lang="en-US" sz="3200" dirty="0"/>
              <a:t>are </a:t>
            </a:r>
            <a:r>
              <a:rPr lang="en-US" sz="3200" b="1" dirty="0"/>
              <a:t>no recorded data </a:t>
            </a:r>
            <a:r>
              <a:rPr lang="en-US" sz="3200" dirty="0"/>
              <a:t>in the Global Fishing Watch dataset for MPAs within the area covered by CPCO, resulting in </a:t>
            </a:r>
            <a:r>
              <a:rPr lang="en-US" sz="3200" b="1" dirty="0"/>
              <a:t>zero fishing hours</a:t>
            </a:r>
            <a:r>
              <a:rPr lang="en-US" sz="3200" dirty="0"/>
              <a:t>. MPAs in </a:t>
            </a:r>
            <a:r>
              <a:rPr lang="en-US" sz="3200" b="1" dirty="0"/>
              <a:t>Côte d’Ivoire, Liberia, and Nigeria</a:t>
            </a:r>
            <a:r>
              <a:rPr lang="en-US" sz="3200" dirty="0"/>
              <a:t> show </a:t>
            </a:r>
            <a:r>
              <a:rPr lang="en-US" sz="3200" b="1" dirty="0"/>
              <a:t>zero fishing activity</a:t>
            </a:r>
            <a:r>
              <a:rPr lang="en-US" sz="3200" dirty="0"/>
              <a:t>. For </a:t>
            </a:r>
            <a:r>
              <a:rPr lang="en-US" sz="3200" b="1" dirty="0"/>
              <a:t>Benin, Ghana, and Togo</a:t>
            </a:r>
            <a:r>
              <a:rPr lang="en-US" sz="3200" dirty="0"/>
              <a:t>, no MPAs are listed in the World Database on Protected Areas from the Protected Planet </a:t>
            </a:r>
            <a:r>
              <a:rPr lang="en-US" sz="3200" dirty="0" smtClean="0"/>
              <a:t>website.</a:t>
            </a:r>
            <a:endParaRPr lang="fr-FR" sz="3200" dirty="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37</a:t>
            </a:fld>
            <a:endParaRPr lang="fr-FR"/>
          </a:p>
        </p:txBody>
      </p:sp>
    </p:spTree>
    <p:extLst>
      <p:ext uri="{BB962C8B-B14F-4D97-AF65-F5344CB8AC3E}">
        <p14:creationId xmlns:p14="http://schemas.microsoft.com/office/powerpoint/2010/main" val="2084222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73930" cy="6858000"/>
          </a:xfrm>
          <a:prstGeom prst="rect">
            <a:avLst/>
          </a:prstGeom>
        </p:spPr>
      </p:pic>
      <p:sp>
        <p:nvSpPr>
          <p:cNvPr id="2" name="ZoneTexte 1"/>
          <p:cNvSpPr txBox="1"/>
          <p:nvPr/>
        </p:nvSpPr>
        <p:spPr>
          <a:xfrm>
            <a:off x="8128000" y="1028344"/>
            <a:ext cx="3925455" cy="5078313"/>
          </a:xfrm>
          <a:prstGeom prst="rect">
            <a:avLst/>
          </a:prstGeom>
          <a:noFill/>
        </p:spPr>
        <p:txBody>
          <a:bodyPr wrap="square" rtlCol="0">
            <a:spAutoFit/>
          </a:bodyPr>
          <a:lstStyle/>
          <a:p>
            <a:pPr algn="just"/>
            <a:endParaRPr lang="en-US" dirty="0" smtClean="0"/>
          </a:p>
          <a:p>
            <a:pPr algn="just"/>
            <a:endParaRPr lang="en-US" dirty="0"/>
          </a:p>
          <a:p>
            <a:pPr marL="285750" indent="-285750" algn="just">
              <a:buFont typeface="Arial" panose="020B0604020202020204" pitchFamily="34" charset="0"/>
              <a:buChar char="•"/>
            </a:pPr>
            <a:r>
              <a:rPr lang="en-US" b="1" dirty="0" smtClean="0"/>
              <a:t>Definition</a:t>
            </a:r>
            <a:r>
              <a:rPr lang="en-US" dirty="0" smtClean="0"/>
              <a:t>: Local </a:t>
            </a:r>
            <a:r>
              <a:rPr lang="en-US" dirty="0"/>
              <a:t>vessels are those flying the flag of a CSRP member state (CPV – Cabo Verde, MRT – Mauritania, SEN – Senegal, GMB – The Gambia, GNB – Guinea-Bissau, GIN – Guinea, and SLE – Sierra Leone</a:t>
            </a:r>
            <a:r>
              <a:rPr lang="en-US" dirty="0" smtClean="0"/>
              <a:t>). Any </a:t>
            </a:r>
            <a:r>
              <a:rPr lang="en-US" dirty="0"/>
              <a:t>vessel with a flag different from these is classified as a foreign vessel.</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smtClean="0"/>
              <a:t>Observation</a:t>
            </a:r>
            <a:r>
              <a:rPr lang="en-US" dirty="0" smtClean="0"/>
              <a:t>: Across </a:t>
            </a:r>
            <a:r>
              <a:rPr lang="en-US" dirty="0"/>
              <a:t>all five years, fishing activity in the combined CSRP member states is predominantly carried out by foreign vessels—approximately twice as much as by local vessels.</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4</a:t>
            </a:fld>
            <a:endParaRPr lang="fr-FR"/>
          </a:p>
        </p:txBody>
      </p:sp>
    </p:spTree>
    <p:extLst>
      <p:ext uri="{BB962C8B-B14F-4D97-AF65-F5344CB8AC3E}">
        <p14:creationId xmlns:p14="http://schemas.microsoft.com/office/powerpoint/2010/main" val="3388267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73930" cy="6858000"/>
          </a:xfrm>
          <a:prstGeom prst="rect">
            <a:avLst/>
          </a:prstGeom>
        </p:spPr>
      </p:pic>
      <p:sp>
        <p:nvSpPr>
          <p:cNvPr id="4" name="ZoneTexte 3"/>
          <p:cNvSpPr txBox="1"/>
          <p:nvPr/>
        </p:nvSpPr>
        <p:spPr>
          <a:xfrm>
            <a:off x="8259892" y="1028343"/>
            <a:ext cx="3784325" cy="4801314"/>
          </a:xfrm>
          <a:prstGeom prst="rect">
            <a:avLst/>
          </a:prstGeom>
          <a:noFill/>
        </p:spPr>
        <p:txBody>
          <a:bodyPr wrap="square" rtlCol="0">
            <a:spAutoFit/>
          </a:bodyPr>
          <a:lstStyle/>
          <a:p>
            <a:pPr algn="just"/>
            <a:endParaRPr lang="en-US" dirty="0" smtClean="0"/>
          </a:p>
          <a:p>
            <a:pPr algn="just"/>
            <a:endParaRPr lang="en-US" dirty="0"/>
          </a:p>
          <a:p>
            <a:pPr marL="285750" indent="-285750" algn="just">
              <a:buFont typeface="Arial" panose="020B0604020202020204" pitchFamily="34" charset="0"/>
              <a:buChar char="•"/>
            </a:pPr>
            <a:r>
              <a:rPr lang="en-US" b="1" dirty="0" smtClean="0"/>
              <a:t>Definition</a:t>
            </a:r>
            <a:r>
              <a:rPr lang="en-US" dirty="0" smtClean="0"/>
              <a:t>: Local </a:t>
            </a:r>
            <a:r>
              <a:rPr lang="en-US" dirty="0"/>
              <a:t>vessels are those flying the flag of a CPCO member state (BEN – Benin, CIV – Côte d’Ivoire, GHA – Ghana, LBR – Liberia, NGA – Nigeria, and TGO – Togo</a:t>
            </a:r>
            <a:r>
              <a:rPr lang="en-US" dirty="0" smtClean="0"/>
              <a:t>). Any </a:t>
            </a:r>
            <a:r>
              <a:rPr lang="en-US" dirty="0"/>
              <a:t>vessel with a flag different from these is classified as a foreign vessel.</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smtClean="0"/>
              <a:t>Observation:</a:t>
            </a:r>
            <a:r>
              <a:rPr lang="en-US" dirty="0" smtClean="0"/>
              <a:t> In </a:t>
            </a:r>
            <a:r>
              <a:rPr lang="en-US" dirty="0"/>
              <a:t>all years except 2020, fishing activity in the combined CPCO member states is predominantly carried out by local vessels—about 2 to 4 times more than by foreign vessels.</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5</a:t>
            </a:fld>
            <a:endParaRPr lang="fr-FR"/>
          </a:p>
        </p:txBody>
      </p:sp>
    </p:spTree>
    <p:extLst>
      <p:ext uri="{BB962C8B-B14F-4D97-AF65-F5344CB8AC3E}">
        <p14:creationId xmlns:p14="http://schemas.microsoft.com/office/powerpoint/2010/main" val="298933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469" cy="5624945"/>
          </a:xfrm>
          <a:prstGeom prst="rect">
            <a:avLst/>
          </a:prstGeom>
        </p:spPr>
      </p:pic>
      <p:sp>
        <p:nvSpPr>
          <p:cNvPr id="4" name="ZoneTexte 3"/>
          <p:cNvSpPr txBox="1"/>
          <p:nvPr/>
        </p:nvSpPr>
        <p:spPr>
          <a:xfrm>
            <a:off x="8269129" y="838559"/>
            <a:ext cx="3784325" cy="5355312"/>
          </a:xfrm>
          <a:prstGeom prst="rect">
            <a:avLst/>
          </a:prstGeom>
          <a:noFill/>
        </p:spPr>
        <p:txBody>
          <a:bodyPr wrap="square" rtlCol="0">
            <a:spAutoFit/>
          </a:bodyPr>
          <a:lstStyle/>
          <a:p>
            <a:pPr algn="just"/>
            <a:r>
              <a:rPr lang="en-US" dirty="0" smtClean="0"/>
              <a:t>When </a:t>
            </a:r>
            <a:r>
              <a:rPr lang="en-US" dirty="0"/>
              <a:t>examining fishing hours by member country</a:t>
            </a:r>
            <a:r>
              <a:rPr lang="en-US" dirty="0" smtClean="0"/>
              <a:t>:</a:t>
            </a:r>
          </a:p>
          <a:p>
            <a:pPr marL="285750" indent="-285750" algn="just">
              <a:buFont typeface="Arial" panose="020B0604020202020204" pitchFamily="34" charset="0"/>
              <a:buChar char="•"/>
            </a:pPr>
            <a:r>
              <a:rPr lang="en-US" b="1" dirty="0" smtClean="0"/>
              <a:t>Cabo </a:t>
            </a:r>
            <a:r>
              <a:rPr lang="en-US" b="1" dirty="0"/>
              <a:t>Verde, Guinea-Bissau, and Mauritania</a:t>
            </a:r>
            <a:r>
              <a:rPr lang="en-US" dirty="0"/>
              <a:t>: Foreign vessels account for the majority of fishing activity in all five years, while local vessels contribute less</a:t>
            </a:r>
            <a:r>
              <a:rPr lang="en-US" dirty="0" smtClean="0"/>
              <a:t>.</a:t>
            </a:r>
          </a:p>
          <a:p>
            <a:pPr marL="285750" indent="-285750" algn="just">
              <a:buFont typeface="Arial" panose="020B0604020202020204" pitchFamily="34" charset="0"/>
              <a:buChar char="•"/>
            </a:pPr>
            <a:r>
              <a:rPr lang="en-US" b="1" dirty="0" smtClean="0"/>
              <a:t>Gambia and Senegal</a:t>
            </a:r>
            <a:r>
              <a:rPr lang="en-US" dirty="0" smtClean="0"/>
              <a:t>: </a:t>
            </a:r>
            <a:r>
              <a:rPr lang="en-US" dirty="0"/>
              <a:t>Local vessels account for the majority of fishing activity in all years, with foreign vessels contributing a smaller share</a:t>
            </a:r>
            <a:r>
              <a:rPr lang="en-US" dirty="0" smtClean="0"/>
              <a:t>.</a:t>
            </a:r>
          </a:p>
          <a:p>
            <a:pPr marL="285750" indent="-285750" algn="just">
              <a:buFont typeface="Arial" panose="020B0604020202020204" pitchFamily="34" charset="0"/>
              <a:buChar char="•"/>
            </a:pPr>
            <a:r>
              <a:rPr lang="en-US" b="1" dirty="0"/>
              <a:t>Sierra Leone</a:t>
            </a:r>
            <a:r>
              <a:rPr lang="en-US" dirty="0"/>
              <a:t>: The predominance shifts over time — foreign vessels lead in 2021 and 2022, while local vessels take the lead in 2023 and 2024</a:t>
            </a:r>
            <a:r>
              <a:rPr lang="en-US" dirty="0" smtClean="0"/>
              <a:t>.</a:t>
            </a:r>
          </a:p>
          <a:p>
            <a:pPr marL="285750" indent="-285750" algn="just">
              <a:buFont typeface="Arial" panose="020B0604020202020204" pitchFamily="34" charset="0"/>
              <a:buChar char="•"/>
            </a:pPr>
            <a:r>
              <a:rPr lang="en-US" b="1" dirty="0" smtClean="0"/>
              <a:t>Guinea</a:t>
            </a:r>
            <a:r>
              <a:rPr lang="en-US" dirty="0"/>
              <a:t>: Foreign vessels dominate in all years except 2020.</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6</a:t>
            </a:fld>
            <a:endParaRPr lang="fr-FR"/>
          </a:p>
        </p:txBody>
      </p:sp>
    </p:spTree>
    <p:extLst>
      <p:ext uri="{BB962C8B-B14F-4D97-AF65-F5344CB8AC3E}">
        <p14:creationId xmlns:p14="http://schemas.microsoft.com/office/powerpoint/2010/main" val="2751637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952"/>
            <a:ext cx="8719437" cy="5578764"/>
          </a:xfrm>
          <a:prstGeom prst="rect">
            <a:avLst/>
          </a:prstGeom>
        </p:spPr>
      </p:pic>
      <p:sp>
        <p:nvSpPr>
          <p:cNvPr id="4" name="ZoneTexte 3"/>
          <p:cNvSpPr txBox="1"/>
          <p:nvPr/>
        </p:nvSpPr>
        <p:spPr>
          <a:xfrm>
            <a:off x="8275782" y="1212401"/>
            <a:ext cx="3639124" cy="452431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Liberia</a:t>
            </a:r>
            <a:r>
              <a:rPr lang="en-US" dirty="0"/>
              <a:t>: Fishing activity is consistently dominated by foreign vessels across all five years, whereas in </a:t>
            </a:r>
            <a:r>
              <a:rPr lang="en-US" b="1" dirty="0"/>
              <a:t>Ghana</a:t>
            </a:r>
            <a:r>
              <a:rPr lang="en-US" dirty="0"/>
              <a:t>, local vessels are predominant</a:t>
            </a:r>
            <a:r>
              <a:rPr lang="en-US" dirty="0" smtClean="0"/>
              <a:t>.</a:t>
            </a:r>
          </a:p>
          <a:p>
            <a:pPr marL="285750" indent="-285750" algn="just">
              <a:buFont typeface="Arial" panose="020B0604020202020204" pitchFamily="34" charset="0"/>
              <a:buChar char="•"/>
            </a:pPr>
            <a:r>
              <a:rPr lang="en-US" b="1" dirty="0" smtClean="0"/>
              <a:t>Côte </a:t>
            </a:r>
            <a:r>
              <a:rPr lang="en-US" b="1" dirty="0"/>
              <a:t>d’Ivoire</a:t>
            </a:r>
            <a:r>
              <a:rPr lang="en-US" dirty="0"/>
              <a:t>: Foreign vessels dominate in all years except 2020, while in </a:t>
            </a:r>
            <a:r>
              <a:rPr lang="en-US" b="1" dirty="0"/>
              <a:t>Nigeria</a:t>
            </a:r>
            <a:r>
              <a:rPr lang="en-US" dirty="0"/>
              <a:t>, local vessels are mostly in the lead</a:t>
            </a:r>
            <a:r>
              <a:rPr lang="en-US" dirty="0" smtClean="0"/>
              <a:t>.</a:t>
            </a:r>
          </a:p>
          <a:p>
            <a:pPr marL="285750" indent="-285750" algn="just">
              <a:buFont typeface="Arial" panose="020B0604020202020204" pitchFamily="34" charset="0"/>
              <a:buChar char="•"/>
            </a:pPr>
            <a:r>
              <a:rPr lang="en-US" b="1" dirty="0" smtClean="0"/>
              <a:t>Benin</a:t>
            </a:r>
            <a:r>
              <a:rPr lang="en-US" dirty="0"/>
              <a:t>: Local vessels predominate in all years except 2023</a:t>
            </a:r>
            <a:r>
              <a:rPr lang="en-US" dirty="0" smtClean="0"/>
              <a:t>.</a:t>
            </a:r>
          </a:p>
          <a:p>
            <a:pPr marL="285750" indent="-285750" algn="just">
              <a:buFont typeface="Arial" panose="020B0604020202020204" pitchFamily="34" charset="0"/>
              <a:buChar char="•"/>
            </a:pPr>
            <a:r>
              <a:rPr lang="en-US" b="1" dirty="0" smtClean="0"/>
              <a:t>Togo</a:t>
            </a:r>
            <a:r>
              <a:rPr lang="en-US" dirty="0"/>
              <a:t>: The predominance shifts over time: foreign vessels are more active from 2020 to 2022, while local vessels take the lead in 2023 and 2024.</a:t>
            </a:r>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7</a:t>
            </a:fld>
            <a:endParaRPr lang="fr-FR"/>
          </a:p>
        </p:txBody>
      </p:sp>
    </p:spTree>
    <p:extLst>
      <p:ext uri="{BB962C8B-B14F-4D97-AF65-F5344CB8AC3E}">
        <p14:creationId xmlns:p14="http://schemas.microsoft.com/office/powerpoint/2010/main" val="2617681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92363" y="106218"/>
            <a:ext cx="7869382" cy="6673273"/>
            <a:chOff x="0" y="0"/>
            <a:chExt cx="8064542" cy="685800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32271" cy="6858000"/>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271" y="0"/>
              <a:ext cx="4032271" cy="6858000"/>
            </a:xfrm>
            <a:prstGeom prst="rect">
              <a:avLst/>
            </a:prstGeom>
          </p:spPr>
        </p:pic>
      </p:grpSp>
      <p:sp>
        <p:nvSpPr>
          <p:cNvPr id="4" name="ZoneTexte 3"/>
          <p:cNvSpPr txBox="1"/>
          <p:nvPr/>
        </p:nvSpPr>
        <p:spPr>
          <a:xfrm>
            <a:off x="8175379" y="1653309"/>
            <a:ext cx="391621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Combined </a:t>
            </a:r>
            <a:r>
              <a:rPr lang="en-US" b="1" dirty="0"/>
              <a:t>CSRP member states</a:t>
            </a:r>
            <a:r>
              <a:rPr lang="en-US" dirty="0"/>
              <a:t>: Fishing is mostly carried out by vessels flagged in </a:t>
            </a:r>
            <a:r>
              <a:rPr lang="en-US" b="1" dirty="0"/>
              <a:t>China (CHN)</a:t>
            </a:r>
            <a:r>
              <a:rPr lang="en-US" dirty="0"/>
              <a:t>, </a:t>
            </a:r>
            <a:r>
              <a:rPr lang="en-US" b="1" dirty="0"/>
              <a:t>Senegal (SEN)</a:t>
            </a:r>
            <a:r>
              <a:rPr lang="en-US" dirty="0"/>
              <a:t>, </a:t>
            </a:r>
            <a:r>
              <a:rPr lang="en-US" b="1" dirty="0"/>
              <a:t>Spain (ESP)</a:t>
            </a:r>
            <a:r>
              <a:rPr lang="en-US" dirty="0"/>
              <a:t>, </a:t>
            </a:r>
            <a:r>
              <a:rPr lang="en-US" b="1" dirty="0"/>
              <a:t>Mauritania (MRT)</a:t>
            </a:r>
            <a:r>
              <a:rPr lang="en-US" dirty="0"/>
              <a:t>, and </a:t>
            </a:r>
            <a:r>
              <a:rPr lang="en-US" b="1" dirty="0"/>
              <a:t>Guinea-Bissau (GNB)</a:t>
            </a:r>
            <a:r>
              <a:rPr lang="en-US" dirty="0"/>
              <a:t>.</a:t>
            </a:r>
            <a:endParaRPr lang="en-US" dirty="0" smtClean="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b="1" dirty="0" smtClean="0"/>
              <a:t>Combined </a:t>
            </a:r>
            <a:r>
              <a:rPr lang="en-US" b="1" dirty="0"/>
              <a:t>CPCO member states</a:t>
            </a:r>
            <a:r>
              <a:rPr lang="en-US" dirty="0"/>
              <a:t>: Fishing is mostly carried out by vessels flagged in </a:t>
            </a:r>
            <a:r>
              <a:rPr lang="en-US" b="1" dirty="0"/>
              <a:t>Nigeria (NGA)</a:t>
            </a:r>
            <a:r>
              <a:rPr lang="en-US" dirty="0"/>
              <a:t>, </a:t>
            </a:r>
            <a:r>
              <a:rPr lang="en-US" b="1" dirty="0"/>
              <a:t>UNKNOWN-NGA</a:t>
            </a:r>
            <a:r>
              <a:rPr lang="en-US" dirty="0"/>
              <a:t>, </a:t>
            </a:r>
            <a:r>
              <a:rPr lang="en-US" b="1" dirty="0"/>
              <a:t>Ghana (GHA)</a:t>
            </a:r>
            <a:r>
              <a:rPr lang="en-US" dirty="0"/>
              <a:t>, </a:t>
            </a:r>
            <a:r>
              <a:rPr lang="en-US" b="1" dirty="0"/>
              <a:t>China (CHN)</a:t>
            </a:r>
            <a:r>
              <a:rPr lang="en-US" dirty="0"/>
              <a:t>, and </a:t>
            </a:r>
            <a:r>
              <a:rPr lang="en-US" b="1" dirty="0"/>
              <a:t>Senegal (SEN)</a:t>
            </a:r>
            <a:r>
              <a:rPr lang="en-US" dirty="0"/>
              <a:t>.</a:t>
            </a:r>
            <a:endParaRPr lang="fr-FR" dirty="0"/>
          </a:p>
        </p:txBody>
      </p:sp>
      <p:sp>
        <p:nvSpPr>
          <p:cNvPr id="7" name="Espace réservé du numéro de diapositive 6"/>
          <p:cNvSpPr>
            <a:spLocks noGrp="1"/>
          </p:cNvSpPr>
          <p:nvPr>
            <p:ph type="sldNum" sz="quarter" idx="12"/>
          </p:nvPr>
        </p:nvSpPr>
        <p:spPr/>
        <p:txBody>
          <a:bodyPr/>
          <a:lstStyle/>
          <a:p>
            <a:fld id="{3EB812CA-C57E-49FD-B874-0C4738ADB8F9}" type="slidenum">
              <a:rPr lang="fr-FR" smtClean="0"/>
              <a:t>8</a:t>
            </a:fld>
            <a:endParaRPr lang="fr-FR"/>
          </a:p>
        </p:txBody>
      </p:sp>
    </p:spTree>
    <p:extLst>
      <p:ext uri="{BB962C8B-B14F-4D97-AF65-F5344CB8AC3E}">
        <p14:creationId xmlns:p14="http://schemas.microsoft.com/office/powerpoint/2010/main" val="2679626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5146"/>
            <a:ext cx="8129180" cy="6502400"/>
          </a:xfrm>
          <a:prstGeom prst="rect">
            <a:avLst/>
          </a:prstGeom>
        </p:spPr>
      </p:pic>
      <p:sp>
        <p:nvSpPr>
          <p:cNvPr id="3" name="ZoneTexte 2"/>
          <p:cNvSpPr txBox="1"/>
          <p:nvPr/>
        </p:nvSpPr>
        <p:spPr>
          <a:xfrm>
            <a:off x="8129180" y="533191"/>
            <a:ext cx="3962400" cy="618630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t>Cabo </a:t>
            </a:r>
            <a:r>
              <a:rPr lang="en-US" b="1" dirty="0"/>
              <a:t>Verde</a:t>
            </a:r>
            <a:r>
              <a:rPr lang="en-US" dirty="0"/>
              <a:t>: Fishing is mostly carried out by vessels flagged in </a:t>
            </a:r>
            <a:r>
              <a:rPr lang="en-US" b="1" dirty="0"/>
              <a:t>Spain (ESP)</a:t>
            </a:r>
            <a:r>
              <a:rPr lang="en-US" dirty="0"/>
              <a:t>.</a:t>
            </a:r>
            <a:endParaRPr lang="en-US" dirty="0" smtClean="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b="1" dirty="0" smtClean="0"/>
              <a:t>Senegal </a:t>
            </a:r>
            <a:r>
              <a:rPr lang="en-US" b="1" dirty="0"/>
              <a:t>and Gambia</a:t>
            </a:r>
            <a:r>
              <a:rPr lang="en-US" dirty="0"/>
              <a:t>: Fishing is mostly carried out by vessels flagged in </a:t>
            </a:r>
            <a:r>
              <a:rPr lang="en-US" b="1" dirty="0"/>
              <a:t>Senegal (SEN)</a:t>
            </a:r>
            <a:r>
              <a:rPr lang="en-US" dirty="0"/>
              <a:t>.</a:t>
            </a:r>
            <a:endParaRPr lang="en-US" dirty="0" smtClean="0"/>
          </a:p>
          <a:p>
            <a:pPr algn="just"/>
            <a:endParaRPr lang="en-US" dirty="0" smtClean="0"/>
          </a:p>
          <a:p>
            <a:pPr marL="285750" indent="-285750" algn="just">
              <a:buFont typeface="Arial" panose="020B0604020202020204" pitchFamily="34" charset="0"/>
              <a:buChar char="•"/>
            </a:pPr>
            <a:r>
              <a:rPr lang="en-US" b="1" dirty="0" smtClean="0"/>
              <a:t>Guinea </a:t>
            </a:r>
            <a:r>
              <a:rPr lang="en-US" b="1" dirty="0"/>
              <a:t>and Guinea-Bissau</a:t>
            </a:r>
            <a:r>
              <a:rPr lang="en-US" dirty="0"/>
              <a:t>: Fishing is mostly carried out by vessels flagged in </a:t>
            </a:r>
            <a:r>
              <a:rPr lang="en-US" b="1" dirty="0"/>
              <a:t>China (CHN)</a:t>
            </a:r>
            <a:r>
              <a:rPr lang="en-US" dirty="0"/>
              <a:t>.</a:t>
            </a:r>
            <a:endParaRPr lang="en-US" dirty="0" smtClean="0"/>
          </a:p>
          <a:p>
            <a:pPr algn="just"/>
            <a:endParaRPr lang="en-US" dirty="0" smtClean="0"/>
          </a:p>
          <a:p>
            <a:pPr marL="285750" indent="-285750" algn="just">
              <a:buFont typeface="Arial" panose="020B0604020202020204" pitchFamily="34" charset="0"/>
              <a:buChar char="•"/>
            </a:pPr>
            <a:r>
              <a:rPr lang="en-US" b="1" dirty="0" smtClean="0"/>
              <a:t>Mauritania</a:t>
            </a:r>
            <a:r>
              <a:rPr lang="en-US" dirty="0"/>
              <a:t>: Fishing is mostly carried out by vessels flagged in </a:t>
            </a:r>
            <a:r>
              <a:rPr lang="en-US" b="1" dirty="0"/>
              <a:t>China (CHN)</a:t>
            </a:r>
            <a:r>
              <a:rPr lang="en-US" dirty="0"/>
              <a:t>, except in 2024 when </a:t>
            </a:r>
            <a:r>
              <a:rPr lang="en-US" b="1" dirty="0"/>
              <a:t>Spain (ESP)</a:t>
            </a:r>
            <a:r>
              <a:rPr lang="en-US" dirty="0"/>
              <a:t> accounts for the highest fishing activity.</a:t>
            </a:r>
            <a:endParaRPr lang="en-US" dirty="0" smtClean="0"/>
          </a:p>
          <a:p>
            <a:pPr algn="just"/>
            <a:endParaRPr lang="en-US" dirty="0" smtClean="0"/>
          </a:p>
          <a:p>
            <a:pPr marL="285750" indent="-285750" algn="just">
              <a:buFont typeface="Arial" panose="020B0604020202020204" pitchFamily="34" charset="0"/>
              <a:buChar char="•"/>
            </a:pPr>
            <a:r>
              <a:rPr lang="en-US" b="1" dirty="0" smtClean="0"/>
              <a:t>Sierra </a:t>
            </a:r>
            <a:r>
              <a:rPr lang="en-US" b="1" dirty="0"/>
              <a:t>Leone</a:t>
            </a:r>
            <a:r>
              <a:rPr lang="en-US" dirty="0"/>
              <a:t>: From 2020 to 2022, the flag of </a:t>
            </a:r>
            <a:r>
              <a:rPr lang="en-US" b="1" dirty="0"/>
              <a:t>Senegal (SEN)</a:t>
            </a:r>
            <a:r>
              <a:rPr lang="en-US" dirty="0"/>
              <a:t> predominates, while in 2023 and 2024, the flags of </a:t>
            </a:r>
            <a:r>
              <a:rPr lang="en-US" b="1" dirty="0"/>
              <a:t>Spain (ESP)</a:t>
            </a:r>
            <a:r>
              <a:rPr lang="en-US" dirty="0"/>
              <a:t> and </a:t>
            </a:r>
            <a:r>
              <a:rPr lang="en-US" b="1" dirty="0"/>
              <a:t>China (CHN)</a:t>
            </a:r>
            <a:r>
              <a:rPr lang="en-US" dirty="0"/>
              <a:t> predominate, respectively.</a:t>
            </a:r>
            <a:endParaRPr lang="en-US" dirty="0" smtClean="0"/>
          </a:p>
        </p:txBody>
      </p:sp>
      <p:sp>
        <p:nvSpPr>
          <p:cNvPr id="5" name="Espace réservé du numéro de diapositive 4"/>
          <p:cNvSpPr>
            <a:spLocks noGrp="1"/>
          </p:cNvSpPr>
          <p:nvPr>
            <p:ph type="sldNum" sz="quarter" idx="12"/>
          </p:nvPr>
        </p:nvSpPr>
        <p:spPr/>
        <p:txBody>
          <a:bodyPr/>
          <a:lstStyle/>
          <a:p>
            <a:fld id="{3EB812CA-C57E-49FD-B874-0C4738ADB8F9}" type="slidenum">
              <a:rPr lang="fr-FR" smtClean="0"/>
              <a:t>9</a:t>
            </a:fld>
            <a:endParaRPr lang="fr-FR"/>
          </a:p>
        </p:txBody>
      </p:sp>
    </p:spTree>
    <p:extLst>
      <p:ext uri="{BB962C8B-B14F-4D97-AF65-F5344CB8AC3E}">
        <p14:creationId xmlns:p14="http://schemas.microsoft.com/office/powerpoint/2010/main" val="38954348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3814</TotalTime>
  <Words>2236</Words>
  <Application>Microsoft Office PowerPoint</Application>
  <PresentationFormat>Grand écran</PresentationFormat>
  <Paragraphs>167</Paragraphs>
  <Slides>37</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37</vt:i4>
      </vt:variant>
    </vt:vector>
  </HeadingPairs>
  <TitlesOfParts>
    <vt:vector size="43" baseType="lpstr">
      <vt:lpstr>Arial</vt:lpstr>
      <vt:lpstr>Calibri</vt:lpstr>
      <vt:lpstr>Calibri Light</vt:lpstr>
      <vt:lpstr>Times New Roman</vt:lpstr>
      <vt:lpstr>Thème Office</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175</cp:revision>
  <dcterms:created xsi:type="dcterms:W3CDTF">2025-08-01T10:54:08Z</dcterms:created>
  <dcterms:modified xsi:type="dcterms:W3CDTF">2025-08-14T19:27:12Z</dcterms:modified>
</cp:coreProperties>
</file>